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D121A"/>
                </a:solidFill>
                <a:latin typeface="Bryndan Write"/>
                <a:cs typeface="Bryndan Writ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830" y="292100"/>
            <a:ext cx="4146550" cy="73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883" y="1320319"/>
            <a:ext cx="7520940" cy="525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D121A"/>
                </a:solidFill>
                <a:latin typeface="Bryndan Write"/>
                <a:cs typeface="Bryndan Writ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hyperlink" Target="http://www.strategyzer.com/books/business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artupstudio.com.a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socialstartupstudio.com.a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545" y="2690139"/>
            <a:ext cx="2660522" cy="226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3330" y="2854325"/>
            <a:ext cx="1969135" cy="423545"/>
          </a:xfrm>
          <a:custGeom>
            <a:avLst/>
            <a:gdLst/>
            <a:ahLst/>
            <a:cxnLst/>
            <a:rect l="l" t="t" r="r" b="b"/>
            <a:pathLst>
              <a:path w="1969134" h="423545">
                <a:moveTo>
                  <a:pt x="1658340" y="16391"/>
                </a:moveTo>
                <a:lnTo>
                  <a:pt x="1212850" y="76834"/>
                </a:lnTo>
                <a:lnTo>
                  <a:pt x="806450" y="140334"/>
                </a:lnTo>
                <a:lnTo>
                  <a:pt x="758190" y="148589"/>
                </a:lnTo>
                <a:lnTo>
                  <a:pt x="710565" y="157479"/>
                </a:lnTo>
                <a:lnTo>
                  <a:pt x="662940" y="167639"/>
                </a:lnTo>
                <a:lnTo>
                  <a:pt x="611505" y="179704"/>
                </a:lnTo>
                <a:lnTo>
                  <a:pt x="457835" y="220344"/>
                </a:lnTo>
                <a:lnTo>
                  <a:pt x="359410" y="243839"/>
                </a:lnTo>
                <a:lnTo>
                  <a:pt x="313055" y="255904"/>
                </a:lnTo>
                <a:lnTo>
                  <a:pt x="266700" y="269239"/>
                </a:lnTo>
                <a:lnTo>
                  <a:pt x="38100" y="342899"/>
                </a:lnTo>
                <a:lnTo>
                  <a:pt x="1270" y="372744"/>
                </a:lnTo>
                <a:lnTo>
                  <a:pt x="0" y="386714"/>
                </a:lnTo>
                <a:lnTo>
                  <a:pt x="4445" y="401319"/>
                </a:lnTo>
                <a:lnTo>
                  <a:pt x="13970" y="412749"/>
                </a:lnTo>
                <a:lnTo>
                  <a:pt x="27940" y="421004"/>
                </a:lnTo>
                <a:lnTo>
                  <a:pt x="46355" y="423544"/>
                </a:lnTo>
                <a:lnTo>
                  <a:pt x="67310" y="423544"/>
                </a:lnTo>
                <a:lnTo>
                  <a:pt x="88265" y="421639"/>
                </a:lnTo>
                <a:lnTo>
                  <a:pt x="109220" y="418464"/>
                </a:lnTo>
                <a:lnTo>
                  <a:pt x="129540" y="414019"/>
                </a:lnTo>
                <a:lnTo>
                  <a:pt x="565785" y="297179"/>
                </a:lnTo>
                <a:lnTo>
                  <a:pt x="617220" y="284479"/>
                </a:lnTo>
                <a:lnTo>
                  <a:pt x="668020" y="273049"/>
                </a:lnTo>
                <a:lnTo>
                  <a:pt x="719455" y="262889"/>
                </a:lnTo>
                <a:lnTo>
                  <a:pt x="925830" y="227964"/>
                </a:lnTo>
                <a:lnTo>
                  <a:pt x="1757045" y="102869"/>
                </a:lnTo>
                <a:lnTo>
                  <a:pt x="1809115" y="92074"/>
                </a:lnTo>
                <a:lnTo>
                  <a:pt x="1859915" y="76199"/>
                </a:lnTo>
                <a:lnTo>
                  <a:pt x="1908175" y="55244"/>
                </a:lnTo>
                <a:lnTo>
                  <a:pt x="1945259" y="34924"/>
                </a:lnTo>
                <a:lnTo>
                  <a:pt x="1522730" y="34924"/>
                </a:lnTo>
                <a:lnTo>
                  <a:pt x="1658340" y="16391"/>
                </a:lnTo>
                <a:close/>
              </a:path>
              <a:path w="1969134" h="423545">
                <a:moveTo>
                  <a:pt x="1853565" y="0"/>
                </a:moveTo>
                <a:lnTo>
                  <a:pt x="1807210" y="1269"/>
                </a:lnTo>
                <a:lnTo>
                  <a:pt x="1760220" y="3809"/>
                </a:lnTo>
                <a:lnTo>
                  <a:pt x="1718310" y="8254"/>
                </a:lnTo>
                <a:lnTo>
                  <a:pt x="1522730" y="34924"/>
                </a:lnTo>
                <a:lnTo>
                  <a:pt x="1945259" y="34924"/>
                </a:lnTo>
                <a:lnTo>
                  <a:pt x="1954530" y="29844"/>
                </a:lnTo>
                <a:lnTo>
                  <a:pt x="1960880" y="25399"/>
                </a:lnTo>
                <a:lnTo>
                  <a:pt x="1964055" y="17779"/>
                </a:lnTo>
                <a:lnTo>
                  <a:pt x="1969135" y="12064"/>
                </a:lnTo>
                <a:lnTo>
                  <a:pt x="1962150" y="8889"/>
                </a:lnTo>
                <a:lnTo>
                  <a:pt x="1955165" y="3809"/>
                </a:lnTo>
                <a:lnTo>
                  <a:pt x="1947545" y="3809"/>
                </a:lnTo>
                <a:lnTo>
                  <a:pt x="1900555" y="1269"/>
                </a:lnTo>
                <a:lnTo>
                  <a:pt x="1853565" y="0"/>
                </a:lnTo>
                <a:close/>
              </a:path>
              <a:path w="1969134" h="423545">
                <a:moveTo>
                  <a:pt x="1718310" y="8254"/>
                </a:moveTo>
                <a:lnTo>
                  <a:pt x="1713230" y="8889"/>
                </a:lnTo>
                <a:lnTo>
                  <a:pt x="1658340" y="16391"/>
                </a:lnTo>
                <a:lnTo>
                  <a:pt x="1718310" y="8254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2103" y="2153665"/>
            <a:ext cx="2098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10" dirty="0">
                <a:solidFill>
                  <a:srgbClr val="98D4BF"/>
                </a:solidFill>
                <a:latin typeface="Arial"/>
                <a:cs typeface="Arial"/>
              </a:rPr>
              <a:t>SOCIA</a:t>
            </a:r>
            <a:r>
              <a:rPr sz="4800" b="1" spc="-295" dirty="0">
                <a:solidFill>
                  <a:srgbClr val="98D4BF"/>
                </a:solidFill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3705" y="2038604"/>
            <a:ext cx="29895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b="0" spc="-5" dirty="0">
                <a:solidFill>
                  <a:srgbClr val="58585B"/>
                </a:solidFill>
                <a:latin typeface="Bryndan Write"/>
                <a:cs typeface="Bryndan Write"/>
              </a:rPr>
              <a:t>Work</a:t>
            </a:r>
            <a:r>
              <a:rPr sz="5600" b="0" spc="-10" dirty="0">
                <a:solidFill>
                  <a:srgbClr val="58585B"/>
                </a:solidFill>
                <a:latin typeface="Bryndan Write"/>
                <a:cs typeface="Bryndan Write"/>
              </a:rPr>
              <a:t>b</a:t>
            </a:r>
            <a:r>
              <a:rPr sz="5600" b="0" spc="-5" dirty="0">
                <a:solidFill>
                  <a:srgbClr val="58585B"/>
                </a:solidFill>
                <a:latin typeface="Bryndan Write"/>
                <a:cs typeface="Bryndan Write"/>
              </a:rPr>
              <a:t>ook</a:t>
            </a:r>
            <a:endParaRPr sz="5600">
              <a:latin typeface="Bryndan Write"/>
              <a:cs typeface="Bryndan Writ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2103" y="2922523"/>
            <a:ext cx="4850765" cy="14992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"/>
              </a:spcBef>
            </a:pPr>
            <a:r>
              <a:rPr sz="4800" b="1" spc="-5" dirty="0">
                <a:solidFill>
                  <a:srgbClr val="98D4BF"/>
                </a:solidFill>
                <a:latin typeface="Arial"/>
                <a:cs typeface="Arial"/>
              </a:rPr>
              <a:t>ENTERPRISE  </a:t>
            </a:r>
            <a:r>
              <a:rPr sz="4800" b="1" spc="-150" dirty="0">
                <a:solidFill>
                  <a:srgbClr val="98D4BF"/>
                </a:solidFill>
                <a:latin typeface="Arial"/>
                <a:cs typeface="Arial"/>
              </a:rPr>
              <a:t>F</a:t>
            </a:r>
            <a:r>
              <a:rPr sz="4800" b="1" spc="-180" dirty="0">
                <a:solidFill>
                  <a:srgbClr val="98D4BF"/>
                </a:solidFill>
                <a:latin typeface="Arial"/>
                <a:cs typeface="Arial"/>
              </a:rPr>
              <a:t>UNDAME</a:t>
            </a:r>
            <a:r>
              <a:rPr sz="4800" b="1" spc="-185" dirty="0">
                <a:solidFill>
                  <a:srgbClr val="98D4BF"/>
                </a:solidFill>
                <a:latin typeface="Arial"/>
                <a:cs typeface="Arial"/>
              </a:rPr>
              <a:t>N</a:t>
            </a:r>
            <a:r>
              <a:rPr sz="4800" b="1" spc="-160" dirty="0">
                <a:solidFill>
                  <a:srgbClr val="98D4BF"/>
                </a:solidFill>
                <a:latin typeface="Arial"/>
                <a:cs typeface="Arial"/>
              </a:rPr>
              <a:t>TALS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4779" y="5152740"/>
            <a:ext cx="7672705" cy="1439497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1525905">
              <a:lnSpc>
                <a:spcPct val="78700"/>
              </a:lnSpc>
              <a:spcBef>
                <a:spcPts val="815"/>
              </a:spcBef>
            </a:pPr>
            <a:r>
              <a:rPr sz="2800" spc="-150" dirty="0">
                <a:solidFill>
                  <a:srgbClr val="0D121A"/>
                </a:solidFill>
                <a:latin typeface="Bryndan Write"/>
                <a:cs typeface="Bryndan Write"/>
              </a:rPr>
              <a:t>Exercises </a:t>
            </a:r>
            <a:r>
              <a:rPr sz="2800" spc="-170" dirty="0">
                <a:solidFill>
                  <a:srgbClr val="0D121A"/>
                </a:solidFill>
                <a:latin typeface="Bryndan Write"/>
                <a:cs typeface="Bryndan Write"/>
              </a:rPr>
              <a:t>and </a:t>
            </a:r>
            <a:r>
              <a:rPr sz="2800" spc="-140" dirty="0">
                <a:solidFill>
                  <a:srgbClr val="0D121A"/>
                </a:solidFill>
                <a:latin typeface="Bryndan Write"/>
                <a:cs typeface="Bryndan Write"/>
              </a:rPr>
              <a:t>tools </a:t>
            </a:r>
            <a:r>
              <a:rPr sz="2800" spc="-145" dirty="0">
                <a:solidFill>
                  <a:srgbClr val="0D121A"/>
                </a:solidFill>
                <a:latin typeface="Bryndan Write"/>
                <a:cs typeface="Bryndan Write"/>
              </a:rPr>
              <a:t>to </a:t>
            </a:r>
            <a:r>
              <a:rPr sz="2800" spc="-130" dirty="0">
                <a:solidFill>
                  <a:srgbClr val="0D121A"/>
                </a:solidFill>
                <a:latin typeface="Bryndan Write"/>
                <a:cs typeface="Bryndan Write"/>
              </a:rPr>
              <a:t>build </a:t>
            </a:r>
            <a:r>
              <a:rPr sz="2800" spc="-145" dirty="0">
                <a:solidFill>
                  <a:srgbClr val="0D121A"/>
                </a:solidFill>
                <a:latin typeface="Bryndan Write"/>
                <a:cs typeface="Bryndan Write"/>
              </a:rPr>
              <a:t>sustainable </a:t>
            </a:r>
            <a:r>
              <a:rPr sz="2800" spc="-170" dirty="0">
                <a:solidFill>
                  <a:srgbClr val="0D121A"/>
                </a:solidFill>
                <a:latin typeface="Bryndan Write"/>
                <a:cs typeface="Bryndan Write"/>
              </a:rPr>
              <a:t>and  </a:t>
            </a:r>
            <a:r>
              <a:rPr sz="2800" spc="-150" dirty="0">
                <a:solidFill>
                  <a:srgbClr val="0D121A"/>
                </a:solidFill>
                <a:latin typeface="Bryndan Write"/>
                <a:cs typeface="Bryndan Write"/>
              </a:rPr>
              <a:t>impactful </a:t>
            </a:r>
            <a:r>
              <a:rPr sz="2800" spc="-135" dirty="0">
                <a:solidFill>
                  <a:srgbClr val="0D121A"/>
                </a:solidFill>
                <a:latin typeface="Bryndan Write"/>
                <a:cs typeface="Bryndan Write"/>
              </a:rPr>
              <a:t>social</a:t>
            </a:r>
            <a:r>
              <a:rPr sz="2800" spc="-100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2800" spc="-150" dirty="0">
                <a:solidFill>
                  <a:srgbClr val="0D121A"/>
                </a:solidFill>
                <a:latin typeface="Bryndan Write"/>
                <a:cs typeface="Bryndan Write"/>
              </a:rPr>
              <a:t>enterprises</a:t>
            </a:r>
            <a:endParaRPr sz="2800" dirty="0">
              <a:latin typeface="Bryndan Write"/>
              <a:cs typeface="Bryndan Write"/>
            </a:endParaRPr>
          </a:p>
          <a:p>
            <a:pPr marL="4883785" marR="5080" indent="-187325">
              <a:lnSpc>
                <a:spcPct val="100800"/>
              </a:lnSpc>
              <a:spcBef>
                <a:spcPts val="2400"/>
              </a:spcBef>
            </a:pPr>
            <a:r>
              <a:rPr sz="1150" spc="15" dirty="0">
                <a:latin typeface="Arial"/>
                <a:cs typeface="Arial"/>
              </a:rPr>
              <a:t>© </a:t>
            </a:r>
            <a:r>
              <a:rPr lang="en-AU" sz="1150" spc="80" dirty="0">
                <a:latin typeface="Arial"/>
                <a:cs typeface="Arial"/>
              </a:rPr>
              <a:t>Swinburne University of Technology </a:t>
            </a:r>
            <a:r>
              <a:rPr sz="1150" spc="75" dirty="0">
                <a:latin typeface="Arial"/>
                <a:cs typeface="Arial"/>
              </a:rPr>
              <a:t>2020</a:t>
            </a:r>
            <a:r>
              <a:rPr sz="1150" spc="-215" dirty="0">
                <a:latin typeface="Arial"/>
                <a:cs typeface="Arial"/>
              </a:rPr>
              <a:t> 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2575" y="912158"/>
            <a:ext cx="7595527" cy="927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" y="876300"/>
            <a:ext cx="10339767" cy="645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02728" y="96265"/>
            <a:ext cx="252095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0" dirty="0">
                <a:latin typeface="Bryndan Write"/>
                <a:cs typeface="Bryndan Write"/>
              </a:rPr>
              <a:t>Use </a:t>
            </a:r>
            <a:r>
              <a:rPr sz="2050" b="0" spc="-5" dirty="0">
                <a:latin typeface="Bryndan Write"/>
                <a:cs typeface="Bryndan Write"/>
              </a:rPr>
              <a:t>this </a:t>
            </a:r>
            <a:r>
              <a:rPr sz="2050" b="0" dirty="0">
                <a:latin typeface="Bryndan Write"/>
                <a:cs typeface="Bryndan Write"/>
              </a:rPr>
              <a:t>tool to:</a:t>
            </a:r>
            <a:r>
              <a:rPr sz="2050" b="0" spc="-90" dirty="0">
                <a:latin typeface="Bryndan Write"/>
                <a:cs typeface="Bryndan Write"/>
              </a:rPr>
              <a:t> </a:t>
            </a:r>
            <a:r>
              <a:rPr sz="2050" b="0" spc="-5" dirty="0">
                <a:latin typeface="Bryndan Write"/>
                <a:cs typeface="Bryndan Write"/>
              </a:rPr>
              <a:t>think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2728" y="299016"/>
            <a:ext cx="274510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dirty="0">
                <a:latin typeface="Bryndan Write"/>
                <a:cs typeface="Bryndan Write"/>
              </a:rPr>
              <a:t>about </a:t>
            </a:r>
            <a:r>
              <a:rPr sz="2050" spc="-5" dirty="0">
                <a:latin typeface="Bryndan Write"/>
                <a:cs typeface="Bryndan Write"/>
              </a:rPr>
              <a:t>each</a:t>
            </a:r>
            <a:r>
              <a:rPr sz="2050" spc="-6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stakeholder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5"/>
              </a:lnSpc>
            </a:pPr>
            <a:r>
              <a:rPr sz="2050" dirty="0">
                <a:latin typeface="Bryndan Write"/>
                <a:cs typeface="Bryndan Write"/>
              </a:rPr>
              <a:t>and </a:t>
            </a:r>
            <a:r>
              <a:rPr sz="2050" spc="-5" dirty="0">
                <a:latin typeface="Bryndan Write"/>
                <a:cs typeface="Bryndan Write"/>
              </a:rPr>
              <a:t>their</a:t>
            </a:r>
            <a:r>
              <a:rPr sz="2050" spc="-3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relationship</a:t>
            </a:r>
            <a:endParaRPr sz="2050">
              <a:latin typeface="Bryndan Write"/>
              <a:cs typeface="Bryndan Write"/>
            </a:endParaRPr>
          </a:p>
          <a:p>
            <a:pPr marL="12700" marR="1166495">
              <a:lnSpc>
                <a:spcPct val="65100"/>
              </a:lnSpc>
              <a:spcBef>
                <a:spcPts val="430"/>
              </a:spcBef>
            </a:pPr>
            <a:r>
              <a:rPr sz="2050" dirty="0">
                <a:latin typeface="Bryndan Write"/>
                <a:cs typeface="Bryndan Write"/>
              </a:rPr>
              <a:t>to </a:t>
            </a:r>
            <a:r>
              <a:rPr sz="2050" spc="-5" dirty="0">
                <a:latin typeface="Bryndan Write"/>
                <a:cs typeface="Bryndan Write"/>
              </a:rPr>
              <a:t>your</a:t>
            </a:r>
            <a:r>
              <a:rPr sz="2050" spc="-7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social  enterprise.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466" y="1578355"/>
            <a:ext cx="925194" cy="5340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</a:pPr>
            <a:r>
              <a:rPr sz="1800" spc="-235" dirty="0">
                <a:solidFill>
                  <a:srgbClr val="0D121A"/>
                </a:solidFill>
                <a:latin typeface="Bryndan Write"/>
                <a:cs typeface="Bryndan Write"/>
              </a:rPr>
              <a:t>S</a:t>
            </a:r>
            <a:r>
              <a:rPr sz="1800" spc="-240" dirty="0">
                <a:solidFill>
                  <a:srgbClr val="0D121A"/>
                </a:solidFill>
                <a:latin typeface="Bryndan Write"/>
                <a:cs typeface="Bryndan Write"/>
              </a:rPr>
              <a:t>take</a:t>
            </a:r>
            <a:r>
              <a:rPr sz="1800" spc="-245" dirty="0">
                <a:solidFill>
                  <a:srgbClr val="0D121A"/>
                </a:solidFill>
                <a:latin typeface="Bryndan Write"/>
                <a:cs typeface="Bryndan Write"/>
              </a:rPr>
              <a:t>h</a:t>
            </a:r>
            <a:r>
              <a:rPr sz="1800" spc="-190" dirty="0">
                <a:solidFill>
                  <a:srgbClr val="0D121A"/>
                </a:solidFill>
                <a:latin typeface="Bryndan Write"/>
                <a:cs typeface="Bryndan Write"/>
              </a:rPr>
              <a:t>ol</a:t>
            </a:r>
            <a:r>
              <a:rPr sz="1800" spc="-245" dirty="0">
                <a:solidFill>
                  <a:srgbClr val="0D121A"/>
                </a:solidFill>
                <a:latin typeface="Bryndan Write"/>
                <a:cs typeface="Bryndan Write"/>
              </a:rPr>
              <a:t>d</a:t>
            </a:r>
            <a:r>
              <a:rPr sz="1800" spc="-210" dirty="0">
                <a:solidFill>
                  <a:srgbClr val="0D121A"/>
                </a:solidFill>
                <a:latin typeface="Bryndan Write"/>
                <a:cs typeface="Bryndan Write"/>
              </a:rPr>
              <a:t>er  </a:t>
            </a:r>
            <a:r>
              <a:rPr sz="1800" spc="-155" dirty="0">
                <a:solidFill>
                  <a:srgbClr val="0D121A"/>
                </a:solidFill>
                <a:latin typeface="Bryndan Write"/>
                <a:cs typeface="Bryndan Write"/>
              </a:rPr>
              <a:t>name...</a:t>
            </a:r>
            <a:endParaRPr sz="1800">
              <a:latin typeface="Bryndan Write"/>
              <a:cs typeface="Bryndan Writ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7005" y="1557782"/>
            <a:ext cx="1059180" cy="5340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</a:pPr>
            <a:r>
              <a:rPr sz="1800" spc="-185" dirty="0">
                <a:solidFill>
                  <a:srgbClr val="0D121A"/>
                </a:solidFill>
                <a:latin typeface="Bryndan Write"/>
                <a:cs typeface="Bryndan Write"/>
              </a:rPr>
              <a:t>Type </a:t>
            </a:r>
            <a:r>
              <a:rPr sz="1800" spc="-180" dirty="0">
                <a:solidFill>
                  <a:srgbClr val="0D121A"/>
                </a:solidFill>
                <a:latin typeface="Bryndan Write"/>
                <a:cs typeface="Bryndan Write"/>
              </a:rPr>
              <a:t>of  </a:t>
            </a:r>
            <a:r>
              <a:rPr sz="1800" spc="-175" dirty="0">
                <a:solidFill>
                  <a:srgbClr val="0D121A"/>
                </a:solidFill>
                <a:latin typeface="Bryndan Write"/>
                <a:cs typeface="Bryndan Write"/>
              </a:rPr>
              <a:t>sta</a:t>
            </a:r>
            <a:r>
              <a:rPr sz="1800" spc="-180" dirty="0">
                <a:solidFill>
                  <a:srgbClr val="0D121A"/>
                </a:solidFill>
                <a:latin typeface="Bryndan Write"/>
                <a:cs typeface="Bryndan Write"/>
              </a:rPr>
              <a:t>k</a:t>
            </a:r>
            <a:r>
              <a:rPr sz="1800" spc="-185" dirty="0">
                <a:solidFill>
                  <a:srgbClr val="0D121A"/>
                </a:solidFill>
                <a:latin typeface="Bryndan Write"/>
                <a:cs typeface="Bryndan Write"/>
              </a:rPr>
              <a:t>eh</a:t>
            </a:r>
            <a:r>
              <a:rPr sz="1800" spc="-165" dirty="0">
                <a:solidFill>
                  <a:srgbClr val="0D121A"/>
                </a:solidFill>
                <a:latin typeface="Bryndan Write"/>
                <a:cs typeface="Bryndan Write"/>
              </a:rPr>
              <a:t>o</a:t>
            </a:r>
            <a:r>
              <a:rPr sz="1800" spc="-125" dirty="0">
                <a:solidFill>
                  <a:srgbClr val="0D121A"/>
                </a:solidFill>
                <a:latin typeface="Bryndan Write"/>
                <a:cs typeface="Bryndan Write"/>
              </a:rPr>
              <a:t>l</a:t>
            </a:r>
            <a:r>
              <a:rPr sz="1800" spc="-195" dirty="0">
                <a:solidFill>
                  <a:srgbClr val="0D121A"/>
                </a:solidFill>
                <a:latin typeface="Bryndan Write"/>
                <a:cs typeface="Bryndan Write"/>
              </a:rPr>
              <a:t>d</a:t>
            </a:r>
            <a:r>
              <a:rPr sz="1800" spc="-185" dirty="0">
                <a:solidFill>
                  <a:srgbClr val="0D121A"/>
                </a:solidFill>
                <a:latin typeface="Bryndan Write"/>
                <a:cs typeface="Bryndan Write"/>
              </a:rPr>
              <a:t>e</a:t>
            </a:r>
            <a:r>
              <a:rPr sz="1800" spc="-170" dirty="0">
                <a:solidFill>
                  <a:srgbClr val="0D121A"/>
                </a:solidFill>
                <a:latin typeface="Bryndan Write"/>
                <a:cs typeface="Bryndan Write"/>
              </a:rPr>
              <a:t>r</a:t>
            </a:r>
            <a:r>
              <a:rPr sz="1800" spc="-135" dirty="0">
                <a:solidFill>
                  <a:srgbClr val="0D121A"/>
                </a:solidFill>
                <a:latin typeface="Bryndan Write"/>
                <a:cs typeface="Bryndan Write"/>
              </a:rPr>
              <a:t>..</a:t>
            </a:r>
            <a:r>
              <a:rPr sz="1800" spc="-125" dirty="0">
                <a:solidFill>
                  <a:srgbClr val="0D121A"/>
                </a:solidFill>
                <a:latin typeface="Bryndan Write"/>
                <a:cs typeface="Bryndan Write"/>
              </a:rPr>
              <a:t>.</a:t>
            </a:r>
            <a:endParaRPr sz="1800">
              <a:latin typeface="Bryndan Write"/>
              <a:cs typeface="Bryndan Writ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9926" y="1578355"/>
            <a:ext cx="2064385" cy="781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7600"/>
              </a:lnSpc>
              <a:spcBef>
                <a:spcPts val="365"/>
              </a:spcBef>
            </a:pPr>
            <a:r>
              <a:rPr sz="1800" spc="-170" dirty="0">
                <a:solidFill>
                  <a:srgbClr val="0D121A"/>
                </a:solidFill>
                <a:latin typeface="Bryndan Write"/>
                <a:cs typeface="Bryndan Write"/>
              </a:rPr>
              <a:t>Describe </a:t>
            </a:r>
            <a:r>
              <a:rPr sz="1800" spc="-160" dirty="0">
                <a:solidFill>
                  <a:srgbClr val="0D121A"/>
                </a:solidFill>
                <a:latin typeface="Bryndan Write"/>
                <a:cs typeface="Bryndan Write"/>
              </a:rPr>
              <a:t>their  </a:t>
            </a:r>
            <a:r>
              <a:rPr sz="1800" spc="-195" dirty="0">
                <a:solidFill>
                  <a:srgbClr val="0D121A"/>
                </a:solidFill>
                <a:latin typeface="Bryndan Write"/>
                <a:cs typeface="Bryndan Write"/>
              </a:rPr>
              <a:t>interest</a:t>
            </a:r>
            <a:r>
              <a:rPr sz="1800" spc="-195" dirty="0">
                <a:solidFill>
                  <a:srgbClr val="0D121A"/>
                </a:solidFill>
                <a:latin typeface="Times New Roman"/>
                <a:cs typeface="Times New Roman"/>
              </a:rPr>
              <a:t>…</a:t>
            </a:r>
            <a:r>
              <a:rPr sz="1800" spc="-195" dirty="0">
                <a:solidFill>
                  <a:srgbClr val="0D121A"/>
                </a:solidFill>
                <a:latin typeface="Bryndan Write"/>
                <a:cs typeface="Bryndan Write"/>
              </a:rPr>
              <a:t>what </a:t>
            </a:r>
            <a:r>
              <a:rPr sz="1800" spc="-190" dirty="0">
                <a:solidFill>
                  <a:srgbClr val="0D121A"/>
                </a:solidFill>
                <a:latin typeface="Bryndan Write"/>
                <a:cs typeface="Bryndan Write"/>
              </a:rPr>
              <a:t>are they  </a:t>
            </a:r>
            <a:r>
              <a:rPr sz="1800" spc="-155" dirty="0">
                <a:solidFill>
                  <a:srgbClr val="0D121A"/>
                </a:solidFill>
                <a:latin typeface="Bryndan Write"/>
                <a:cs typeface="Bryndan Write"/>
              </a:rPr>
              <a:t>looking </a:t>
            </a:r>
            <a:r>
              <a:rPr sz="1800" spc="-165" dirty="0">
                <a:solidFill>
                  <a:srgbClr val="0D121A"/>
                </a:solidFill>
                <a:latin typeface="Bryndan Write"/>
                <a:cs typeface="Bryndan Write"/>
              </a:rPr>
              <a:t>to</a:t>
            </a:r>
            <a:r>
              <a:rPr sz="1800" spc="-13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800" spc="-170" dirty="0">
                <a:solidFill>
                  <a:srgbClr val="0D121A"/>
                </a:solidFill>
                <a:latin typeface="Bryndan Write"/>
                <a:cs typeface="Bryndan Write"/>
              </a:rPr>
              <a:t>achieve?</a:t>
            </a:r>
            <a:endParaRPr sz="180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9270" y="1532636"/>
            <a:ext cx="1445260" cy="10782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38735">
              <a:lnSpc>
                <a:spcPct val="82900"/>
              </a:lnSpc>
              <a:spcBef>
                <a:spcPts val="430"/>
              </a:spcBef>
            </a:pPr>
            <a:r>
              <a:rPr sz="1600" spc="-5" dirty="0">
                <a:latin typeface="Bryndan Write"/>
                <a:cs typeface="Bryndan Write"/>
              </a:rPr>
              <a:t>How </a:t>
            </a:r>
            <a:r>
              <a:rPr sz="1600" dirty="0">
                <a:latin typeface="Bryndan Write"/>
                <a:cs typeface="Bryndan Write"/>
              </a:rPr>
              <a:t>is </a:t>
            </a:r>
            <a:r>
              <a:rPr sz="1600" spc="-5" dirty="0">
                <a:latin typeface="Bryndan Write"/>
                <a:cs typeface="Bryndan Write"/>
              </a:rPr>
              <a:t>their  interest</a:t>
            </a:r>
            <a:r>
              <a:rPr sz="1600" spc="-6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aligned  with the SE</a:t>
            </a:r>
            <a:r>
              <a:rPr sz="1600" spc="-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Bryndan Write"/>
                <a:cs typeface="Bryndan Write"/>
              </a:rPr>
              <a:t>s  success (+ </a:t>
            </a:r>
            <a:r>
              <a:rPr sz="1600" dirty="0">
                <a:latin typeface="Bryndan Write"/>
                <a:cs typeface="Bryndan Write"/>
              </a:rPr>
              <a:t>or </a:t>
            </a:r>
            <a:r>
              <a:rPr sz="1600" spc="-5" dirty="0">
                <a:latin typeface="Bryndan Write"/>
                <a:cs typeface="Bryndan Write"/>
              </a:rPr>
              <a:t>-),  why?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3429" y="1528160"/>
            <a:ext cx="1630680" cy="9309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4800"/>
              </a:lnSpc>
              <a:spcBef>
                <a:spcPts val="390"/>
              </a:spcBef>
            </a:pPr>
            <a:r>
              <a:rPr sz="1600" spc="-5" dirty="0">
                <a:latin typeface="Bryndan Write"/>
                <a:cs typeface="Bryndan Write"/>
              </a:rPr>
              <a:t>Rate their  importance to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the  SE</a:t>
            </a:r>
            <a:r>
              <a:rPr sz="1600" spc="-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Bryndan Write"/>
                <a:cs typeface="Bryndan Write"/>
              </a:rPr>
              <a:t>s</a:t>
            </a:r>
            <a:r>
              <a:rPr sz="1600" spc="-2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success</a:t>
            </a:r>
            <a:r>
              <a:rPr sz="1600" spc="-5" dirty="0">
                <a:latin typeface="Times New Roman"/>
                <a:cs typeface="Times New Roman"/>
              </a:rPr>
              <a:t>…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Bryndan Write"/>
                <a:cs typeface="Bryndan Write"/>
              </a:rPr>
              <a:t>(H, </a:t>
            </a:r>
            <a:r>
              <a:rPr sz="1600" dirty="0">
                <a:latin typeface="Bryndan Write"/>
                <a:cs typeface="Bryndan Write"/>
              </a:rPr>
              <a:t>M, L),</a:t>
            </a:r>
            <a:r>
              <a:rPr sz="1600" spc="-8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why?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90" y="216661"/>
            <a:ext cx="690372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75"/>
              </a:lnSpc>
              <a:spcBef>
                <a:spcPts val="100"/>
              </a:spcBef>
            </a:pPr>
            <a:r>
              <a:rPr sz="4650" b="1" spc="-330" dirty="0">
                <a:latin typeface="Arial"/>
                <a:cs typeface="Arial"/>
              </a:rPr>
              <a:t>STAKEHOLDER</a:t>
            </a:r>
            <a:r>
              <a:rPr sz="4650" b="1" spc="-150" dirty="0">
                <a:latin typeface="Arial"/>
                <a:cs typeface="Arial"/>
              </a:rPr>
              <a:t> </a:t>
            </a:r>
            <a:r>
              <a:rPr sz="4650" b="1" spc="-300" dirty="0">
                <a:latin typeface="Arial"/>
                <a:cs typeface="Arial"/>
              </a:rPr>
              <a:t>ANALYSIS</a:t>
            </a:r>
            <a:endParaRPr sz="4650">
              <a:latin typeface="Arial"/>
              <a:cs typeface="Arial"/>
            </a:endParaRPr>
          </a:p>
          <a:p>
            <a:pPr marL="46355">
              <a:lnSpc>
                <a:spcPts val="1614"/>
              </a:lnSpc>
            </a:pPr>
            <a:r>
              <a:rPr sz="1600" spc="-95" dirty="0">
                <a:latin typeface="Bryndan Write"/>
                <a:cs typeface="Bryndan Write"/>
              </a:rPr>
              <a:t>Topic </a:t>
            </a:r>
            <a:r>
              <a:rPr sz="1600" spc="-15" dirty="0">
                <a:latin typeface="Bryndan Write"/>
                <a:cs typeface="Bryndan Write"/>
              </a:rPr>
              <a:t>2: </a:t>
            </a:r>
            <a:r>
              <a:rPr sz="1600" spc="-95" dirty="0">
                <a:latin typeface="Bryndan Write"/>
                <a:cs typeface="Bryndan Write"/>
              </a:rPr>
              <a:t>Designing </a:t>
            </a:r>
            <a:r>
              <a:rPr sz="1600" spc="-114" dirty="0">
                <a:latin typeface="Bryndan Write"/>
                <a:cs typeface="Bryndan Write"/>
              </a:rPr>
              <a:t>for</a:t>
            </a:r>
            <a:r>
              <a:rPr sz="1600" spc="165" dirty="0">
                <a:latin typeface="Bryndan Write"/>
                <a:cs typeface="Bryndan Write"/>
              </a:rPr>
              <a:t> </a:t>
            </a:r>
            <a:r>
              <a:rPr sz="1600" spc="-110" dirty="0">
                <a:latin typeface="Bryndan Write"/>
                <a:cs typeface="Bryndan Write"/>
              </a:rPr>
              <a:t>impact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880" y="1048766"/>
            <a:ext cx="21399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4" dirty="0">
                <a:latin typeface="Bryndan Write"/>
                <a:cs typeface="Bryndan Write"/>
              </a:rPr>
              <a:t>Fundamentals </a:t>
            </a:r>
            <a:r>
              <a:rPr sz="1600" spc="-105" dirty="0">
                <a:latin typeface="Bryndan Write"/>
                <a:cs typeface="Bryndan Write"/>
              </a:rPr>
              <a:t>exercise #:</a:t>
            </a:r>
            <a:r>
              <a:rPr sz="1600" spc="-114" dirty="0">
                <a:latin typeface="Bryndan Write"/>
                <a:cs typeface="Bryndan Write"/>
              </a:rPr>
              <a:t> 6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141" y="992682"/>
            <a:ext cx="58674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3599"/>
              </a:lnSpc>
              <a:spcBef>
                <a:spcPts val="100"/>
              </a:spcBef>
            </a:pPr>
            <a:r>
              <a:rPr sz="700" b="0" spc="5" dirty="0">
                <a:latin typeface="Open Sans Light"/>
                <a:cs typeface="Open Sans Light"/>
              </a:rPr>
              <a:t>Refer </a:t>
            </a:r>
            <a:r>
              <a:rPr sz="700" b="0" spc="10" dirty="0">
                <a:latin typeface="Open Sans Light"/>
                <a:cs typeface="Open Sans Light"/>
              </a:rPr>
              <a:t>to </a:t>
            </a:r>
            <a:r>
              <a:rPr sz="700" b="0" spc="5" dirty="0">
                <a:latin typeface="Open Sans Light"/>
                <a:cs typeface="Open Sans Light"/>
              </a:rPr>
              <a:t>the  </a:t>
            </a:r>
            <a:r>
              <a:rPr sz="700" b="1" spc="-5" dirty="0">
                <a:latin typeface="Open Sans"/>
                <a:cs typeface="Open Sans"/>
              </a:rPr>
              <a:t>ecosystem</a:t>
            </a:r>
            <a:r>
              <a:rPr sz="700" b="1" spc="-75" dirty="0">
                <a:latin typeface="Open Sans"/>
                <a:cs typeface="Open Sans"/>
              </a:rPr>
              <a:t> </a:t>
            </a:r>
            <a:r>
              <a:rPr sz="700" b="1" dirty="0">
                <a:latin typeface="Open Sans"/>
                <a:cs typeface="Open Sans"/>
              </a:rPr>
              <a:t>&amp;  </a:t>
            </a:r>
            <a:r>
              <a:rPr sz="700" b="1" spc="-5" dirty="0">
                <a:latin typeface="Open Sans"/>
                <a:cs typeface="Open Sans"/>
              </a:rPr>
              <a:t>stakeholder  </a:t>
            </a:r>
            <a:r>
              <a:rPr sz="700" b="1" spc="10" dirty="0">
                <a:latin typeface="Open Sans"/>
                <a:cs typeface="Open Sans"/>
              </a:rPr>
              <a:t>map.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5638" y="5842508"/>
            <a:ext cx="675005" cy="45783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85"/>
              </a:spcBef>
            </a:pPr>
            <a:r>
              <a:rPr sz="700" spc="-5" dirty="0">
                <a:latin typeface="Calibri"/>
                <a:cs typeface="Calibri"/>
              </a:rPr>
              <a:t>Stakeholders</a:t>
            </a:r>
            <a:r>
              <a:rPr sz="700" spc="-5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with  high importance  should </a:t>
            </a:r>
            <a:r>
              <a:rPr sz="700" dirty="0">
                <a:latin typeface="Calibri"/>
                <a:cs typeface="Calibri"/>
              </a:rPr>
              <a:t>be </a:t>
            </a:r>
            <a:r>
              <a:rPr sz="700" spc="-5" dirty="0">
                <a:latin typeface="Calibri"/>
                <a:cs typeface="Calibri"/>
              </a:rPr>
              <a:t>your  priority!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54" y="973455"/>
            <a:ext cx="10444945" cy="6555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5674" y="1245505"/>
            <a:ext cx="1112240" cy="54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644" y="181609"/>
            <a:ext cx="4897755" cy="223647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1385"/>
              </a:spcBef>
            </a:pPr>
            <a:r>
              <a:rPr spc="-325" dirty="0"/>
              <a:t>ECONOMIC </a:t>
            </a:r>
            <a:r>
              <a:rPr spc="-320" dirty="0"/>
              <a:t>VALUE  </a:t>
            </a:r>
            <a:r>
              <a:rPr spc="-5" dirty="0"/>
              <a:t>PROPOSITION  </a:t>
            </a:r>
            <a:r>
              <a:rPr spc="-300" dirty="0"/>
              <a:t>ANALYSIS</a:t>
            </a:r>
          </a:p>
          <a:p>
            <a:pPr marL="48895" marR="457834">
              <a:lnSpc>
                <a:spcPts val="1590"/>
              </a:lnSpc>
              <a:spcBef>
                <a:spcPts val="60"/>
              </a:spcBef>
            </a:pPr>
            <a:r>
              <a:rPr sz="1600" b="0" spc="-5" dirty="0">
                <a:latin typeface="Bryndan Write"/>
                <a:cs typeface="Bryndan Write"/>
              </a:rPr>
              <a:t>Topic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3: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Social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Enterprise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Business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Model</a:t>
            </a:r>
            <a:r>
              <a:rPr sz="1600" b="0" spc="-15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Elements  Fundamentals exercise #:</a:t>
            </a:r>
            <a:r>
              <a:rPr sz="1600" b="0" spc="0" dirty="0">
                <a:latin typeface="Bryndan Write"/>
                <a:cs typeface="Bryndan Write"/>
              </a:rPr>
              <a:t> </a:t>
            </a:r>
            <a:r>
              <a:rPr sz="1600" b="0" dirty="0">
                <a:latin typeface="Bryndan Write"/>
                <a:cs typeface="Bryndan Write"/>
              </a:rPr>
              <a:t>7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2494" y="229615"/>
            <a:ext cx="318325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spc="40" dirty="0">
                <a:latin typeface="Bryndan Write"/>
                <a:cs typeface="Bryndan Write"/>
              </a:rPr>
              <a:t>Use </a:t>
            </a:r>
            <a:r>
              <a:rPr sz="2050" spc="30" dirty="0">
                <a:latin typeface="Bryndan Write"/>
                <a:cs typeface="Bryndan Write"/>
              </a:rPr>
              <a:t>this tool </a:t>
            </a:r>
            <a:r>
              <a:rPr sz="2050" spc="25" dirty="0">
                <a:latin typeface="Bryndan Write"/>
                <a:cs typeface="Bryndan Write"/>
              </a:rPr>
              <a:t>to:</a:t>
            </a:r>
            <a:r>
              <a:rPr sz="2050" spc="15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ensure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-140" dirty="0">
                <a:latin typeface="Bryndan Write"/>
                <a:cs typeface="Bryndan Write"/>
              </a:rPr>
              <a:t> </a:t>
            </a:r>
            <a:r>
              <a:rPr sz="2050" spc="235" dirty="0">
                <a:latin typeface="Bryndan Write"/>
                <a:cs typeface="Bryndan Write"/>
              </a:rPr>
              <a:t>fit</a:t>
            </a:r>
            <a:r>
              <a:rPr sz="2050" spc="-200" dirty="0">
                <a:latin typeface="Bryndan Write"/>
                <a:cs typeface="Bryndan Write"/>
              </a:rPr>
              <a:t> </a:t>
            </a:r>
            <a:r>
              <a:rPr sz="2050" spc="50" dirty="0">
                <a:latin typeface="Bryndan Write"/>
                <a:cs typeface="Bryndan Write"/>
              </a:rPr>
              <a:t>between</a:t>
            </a:r>
            <a:r>
              <a:rPr sz="2050" spc="-24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customer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spc="40" dirty="0">
                <a:latin typeface="Bryndan Write"/>
                <a:cs typeface="Bryndan Write"/>
              </a:rPr>
              <a:t>needs and the</a:t>
            </a:r>
            <a:r>
              <a:rPr sz="2050" spc="5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social</a:t>
            </a:r>
            <a:endParaRPr sz="2050">
              <a:latin typeface="Bryndan Write"/>
              <a:cs typeface="Bryndan Write"/>
            </a:endParaRPr>
          </a:p>
          <a:p>
            <a:pPr marL="12700" marR="1268730">
              <a:lnSpc>
                <a:spcPct val="65100"/>
              </a:lnSpc>
              <a:spcBef>
                <a:spcPts val="430"/>
              </a:spcBef>
            </a:pPr>
            <a:r>
              <a:rPr sz="2050" spc="30" dirty="0">
                <a:latin typeface="Bryndan Write"/>
                <a:cs typeface="Bryndan Write"/>
              </a:rPr>
              <a:t>enterprise's  product/service.</a:t>
            </a:r>
            <a:endParaRPr sz="2050">
              <a:latin typeface="Bryndan Write"/>
              <a:cs typeface="Bryndan Write"/>
            </a:endParaRPr>
          </a:p>
          <a:p>
            <a:pPr marL="48895">
              <a:lnSpc>
                <a:spcPct val="100000"/>
              </a:lnSpc>
              <a:spcBef>
                <a:spcPts val="195"/>
              </a:spcBef>
            </a:pPr>
            <a:r>
              <a:rPr sz="1000" b="0" spc="15" dirty="0">
                <a:latin typeface="Open Sans Light"/>
                <a:cs typeface="Open Sans Light"/>
              </a:rPr>
              <a:t>(based </a:t>
            </a:r>
            <a:r>
              <a:rPr sz="1000" b="0" spc="25" dirty="0">
                <a:latin typeface="Open Sans Light"/>
                <a:cs typeface="Open Sans Light"/>
              </a:rPr>
              <a:t>on </a:t>
            </a:r>
            <a:r>
              <a:rPr sz="1000" b="0" spc="15" dirty="0">
                <a:latin typeface="Open Sans Light"/>
                <a:cs typeface="Open Sans Light"/>
              </a:rPr>
              <a:t>Osterwalder </a:t>
            </a:r>
            <a:r>
              <a:rPr sz="1000" b="0" spc="25" dirty="0">
                <a:latin typeface="Open Sans Light"/>
                <a:cs typeface="Open Sans Light"/>
              </a:rPr>
              <a:t>&amp; </a:t>
            </a:r>
            <a:r>
              <a:rPr sz="1000" b="0" spc="15" dirty="0">
                <a:latin typeface="Open Sans Light"/>
                <a:cs typeface="Open Sans Light"/>
              </a:rPr>
              <a:t>Pigneur</a:t>
            </a:r>
            <a:r>
              <a:rPr sz="1000" b="0" spc="-4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2010)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107" y="2766071"/>
            <a:ext cx="1595120" cy="90614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430"/>
              </a:spcBef>
            </a:pPr>
            <a:r>
              <a:rPr sz="1600" spc="-5" dirty="0">
                <a:latin typeface="Bryndan Write"/>
                <a:cs typeface="Bryndan Write"/>
              </a:rPr>
              <a:t>Needs</a:t>
            </a:r>
            <a:endParaRPr sz="1600">
              <a:latin typeface="Bryndan Write"/>
              <a:cs typeface="Bryndan Write"/>
            </a:endParaRPr>
          </a:p>
          <a:p>
            <a:pPr marL="12700" marR="5080" indent="-1270" algn="ctr">
              <a:lnSpc>
                <a:spcPct val="90800"/>
              </a:lnSpc>
              <a:spcBef>
                <a:spcPts val="325"/>
              </a:spcBef>
            </a:pPr>
            <a:r>
              <a:rPr sz="1000" b="0" spc="15" dirty="0">
                <a:latin typeface="Open Sans Light"/>
                <a:cs typeface="Open Sans Light"/>
              </a:rPr>
              <a:t>What problems </a:t>
            </a:r>
            <a:r>
              <a:rPr sz="1000" b="0" spc="10" dirty="0">
                <a:latin typeface="Open Sans Light"/>
                <a:cs typeface="Open Sans Light"/>
              </a:rPr>
              <a:t>is </a:t>
            </a:r>
            <a:r>
              <a:rPr sz="1000" b="0" spc="15" dirty="0">
                <a:latin typeface="Open Sans Light"/>
                <a:cs typeface="Open Sans Light"/>
              </a:rPr>
              <a:t>your  customer </a:t>
            </a:r>
            <a:r>
              <a:rPr sz="1000" b="0" spc="10" dirty="0">
                <a:latin typeface="Open Sans Light"/>
                <a:cs typeface="Open Sans Light"/>
              </a:rPr>
              <a:t>looking </a:t>
            </a:r>
            <a:r>
              <a:rPr sz="1000" b="0" spc="15" dirty="0">
                <a:latin typeface="Open Sans Light"/>
                <a:cs typeface="Open Sans Light"/>
              </a:rPr>
              <a:t>to</a:t>
            </a:r>
            <a:r>
              <a:rPr sz="1000" b="0" spc="-13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solve?  </a:t>
            </a:r>
            <a:r>
              <a:rPr sz="1000" b="0" spc="15" dirty="0">
                <a:latin typeface="Open Sans Light"/>
                <a:cs typeface="Open Sans Light"/>
              </a:rPr>
              <a:t>What job are they</a:t>
            </a:r>
            <a:r>
              <a:rPr sz="1000" b="0" spc="-15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wanting  </a:t>
            </a:r>
            <a:r>
              <a:rPr sz="1000" b="0" spc="10" dirty="0">
                <a:latin typeface="Open Sans Light"/>
                <a:cs typeface="Open Sans Light"/>
              </a:rPr>
              <a:t>to </a:t>
            </a:r>
            <a:r>
              <a:rPr sz="1000" b="0" spc="15" dirty="0">
                <a:latin typeface="Open Sans Light"/>
                <a:cs typeface="Open Sans Light"/>
              </a:rPr>
              <a:t>get</a:t>
            </a:r>
            <a:r>
              <a:rPr sz="1000" b="0" spc="-4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done?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6897" y="3356762"/>
            <a:ext cx="1677670" cy="8826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15"/>
              </a:spcBef>
            </a:pPr>
            <a:r>
              <a:rPr sz="1600" spc="-45" dirty="0">
                <a:latin typeface="Bryndan Write"/>
                <a:cs typeface="Bryndan Write"/>
              </a:rPr>
              <a:t>Gains</a:t>
            </a:r>
            <a:endParaRPr sz="1600">
              <a:latin typeface="Bryndan Write"/>
              <a:cs typeface="Bryndan Write"/>
            </a:endParaRPr>
          </a:p>
          <a:p>
            <a:pPr marL="12700" marR="5080" indent="-635" algn="ctr">
              <a:lnSpc>
                <a:spcPct val="90800"/>
              </a:lnSpc>
              <a:spcBef>
                <a:spcPts val="250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customer  </a:t>
            </a:r>
            <a:r>
              <a:rPr sz="1000" b="0" spc="10" dirty="0">
                <a:latin typeface="Open Sans Light"/>
                <a:cs typeface="Open Sans Light"/>
              </a:rPr>
              <a:t>assess </a:t>
            </a:r>
            <a:r>
              <a:rPr sz="1000" b="0" spc="5" dirty="0">
                <a:latin typeface="Open Sans Light"/>
                <a:cs typeface="Open Sans Light"/>
              </a:rPr>
              <a:t>if </a:t>
            </a:r>
            <a:r>
              <a:rPr sz="1000" b="0" spc="15" dirty="0">
                <a:latin typeface="Open Sans Light"/>
                <a:cs typeface="Open Sans Light"/>
              </a:rPr>
              <a:t>they are pleased  </a:t>
            </a:r>
            <a:r>
              <a:rPr sz="1000" b="0" spc="10" dirty="0">
                <a:latin typeface="Open Sans Light"/>
                <a:cs typeface="Open Sans Light"/>
              </a:rPr>
              <a:t>with </a:t>
            </a:r>
            <a:r>
              <a:rPr sz="1000" b="0" spc="15" dirty="0">
                <a:latin typeface="Open Sans Light"/>
                <a:cs typeface="Open Sans Light"/>
              </a:rPr>
              <a:t>a product or </a:t>
            </a:r>
            <a:r>
              <a:rPr sz="1000" b="0" spc="10" dirty="0">
                <a:latin typeface="Open Sans Light"/>
                <a:cs typeface="Open Sans Light"/>
              </a:rPr>
              <a:t>service?  </a:t>
            </a:r>
            <a:r>
              <a:rPr sz="1000" b="0" spc="15" dirty="0">
                <a:latin typeface="Open Sans Light"/>
                <a:cs typeface="Open Sans Light"/>
              </a:rPr>
              <a:t>What makes them</a:t>
            </a:r>
            <a:r>
              <a:rPr sz="1000" b="0" spc="-12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satisfied?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2379" y="2819853"/>
            <a:ext cx="1781810" cy="873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latin typeface="Bryndan Write"/>
                <a:cs typeface="Bryndan Write"/>
              </a:rPr>
              <a:t>Product/Service</a:t>
            </a:r>
            <a:endParaRPr sz="1600">
              <a:latin typeface="Bryndan Write"/>
              <a:cs typeface="Bryndan Write"/>
            </a:endParaRPr>
          </a:p>
          <a:p>
            <a:pPr marL="12065" marR="328930" algn="ctr">
              <a:lnSpc>
                <a:spcPct val="90700"/>
              </a:lnSpc>
              <a:spcBef>
                <a:spcPts val="225"/>
              </a:spcBef>
            </a:pPr>
            <a:r>
              <a:rPr sz="1000" b="0" spc="15" dirty="0">
                <a:latin typeface="Open Sans Light"/>
                <a:cs typeface="Open Sans Light"/>
              </a:rPr>
              <a:t>Describe the product</a:t>
            </a:r>
            <a:r>
              <a:rPr sz="1000" b="0" spc="-6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or  </a:t>
            </a:r>
            <a:r>
              <a:rPr sz="1000" b="0" spc="10" dirty="0">
                <a:latin typeface="Open Sans Light"/>
                <a:cs typeface="Open Sans Light"/>
              </a:rPr>
              <a:t>service that </a:t>
            </a:r>
            <a:r>
              <a:rPr sz="1000" b="0" spc="15" dirty="0">
                <a:latin typeface="Open Sans Light"/>
                <a:cs typeface="Open Sans Light"/>
              </a:rPr>
              <a:t>the </a:t>
            </a:r>
            <a:r>
              <a:rPr sz="1000" b="0" spc="10" dirty="0">
                <a:latin typeface="Open Sans Light"/>
                <a:cs typeface="Open Sans Light"/>
              </a:rPr>
              <a:t>social  enterprise sells to this  </a:t>
            </a:r>
            <a:r>
              <a:rPr sz="1000" b="0" spc="15" dirty="0">
                <a:latin typeface="Open Sans Light"/>
                <a:cs typeface="Open Sans Light"/>
              </a:rPr>
              <a:t>customer.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4805" y="3412689"/>
            <a:ext cx="1680845" cy="87439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latin typeface="Bryndan Write"/>
                <a:cs typeface="Bryndan Write"/>
              </a:rPr>
              <a:t>Gain -</a:t>
            </a:r>
            <a:r>
              <a:rPr sz="1600" spc="-4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makers</a:t>
            </a:r>
            <a:endParaRPr sz="1600">
              <a:latin typeface="Bryndan Write"/>
              <a:cs typeface="Bryndan Write"/>
            </a:endParaRPr>
          </a:p>
          <a:p>
            <a:pPr marL="12700" marR="5080" algn="ctr">
              <a:lnSpc>
                <a:spcPct val="90800"/>
              </a:lnSpc>
              <a:spcBef>
                <a:spcPts val="225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</a:t>
            </a:r>
            <a:r>
              <a:rPr sz="1000" b="0" spc="10" dirty="0">
                <a:latin typeface="Open Sans Light"/>
                <a:cs typeface="Open Sans Light"/>
              </a:rPr>
              <a:t>social  </a:t>
            </a:r>
            <a:r>
              <a:rPr sz="1000" b="0" spc="15" dirty="0">
                <a:latin typeface="Open Sans Light"/>
                <a:cs typeface="Open Sans Light"/>
              </a:rPr>
              <a:t>enterprise'sproduct/service  </a:t>
            </a:r>
            <a:r>
              <a:rPr sz="1000" b="0" spc="5" dirty="0">
                <a:latin typeface="Open Sans Light"/>
                <a:cs typeface="Open Sans Light"/>
              </a:rPr>
              <a:t>satisfy </a:t>
            </a:r>
            <a:r>
              <a:rPr sz="1000" b="0" spc="25" dirty="0">
                <a:latin typeface="Open Sans Light"/>
                <a:cs typeface="Open Sans Light"/>
              </a:rPr>
              <a:t>and </a:t>
            </a:r>
            <a:r>
              <a:rPr sz="1000" b="0" spc="10" dirty="0">
                <a:latin typeface="Open Sans Light"/>
                <a:cs typeface="Open Sans Light"/>
              </a:rPr>
              <a:t>please this  </a:t>
            </a:r>
            <a:r>
              <a:rPr sz="1000" b="0" spc="15" dirty="0">
                <a:latin typeface="Open Sans Light"/>
                <a:cs typeface="Open Sans Light"/>
              </a:rPr>
              <a:t>customer?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727" y="4851908"/>
            <a:ext cx="1524635" cy="70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Bryndan Write"/>
                <a:cs typeface="Bryndan Write"/>
              </a:rPr>
              <a:t>Pains</a:t>
            </a:r>
            <a:endParaRPr sz="1600">
              <a:latin typeface="Bryndan Write"/>
              <a:cs typeface="Bryndan Write"/>
            </a:endParaRPr>
          </a:p>
          <a:p>
            <a:pPr marL="12700" marR="5080" algn="just">
              <a:lnSpc>
                <a:spcPct val="90800"/>
              </a:lnSpc>
              <a:spcBef>
                <a:spcPts val="135"/>
              </a:spcBef>
            </a:pPr>
            <a:r>
              <a:rPr sz="1000" b="0" spc="15" dirty="0">
                <a:latin typeface="Open Sans Light"/>
                <a:cs typeface="Open Sans Light"/>
              </a:rPr>
              <a:t>What annoys them</a:t>
            </a:r>
            <a:r>
              <a:rPr sz="1000" b="0" spc="-10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about  current </a:t>
            </a:r>
            <a:r>
              <a:rPr sz="1000" b="0" spc="10" dirty="0">
                <a:latin typeface="Open Sans Light"/>
                <a:cs typeface="Open Sans Light"/>
              </a:rPr>
              <a:t>solutions to their  </a:t>
            </a:r>
            <a:r>
              <a:rPr sz="1000" b="0" spc="15" dirty="0">
                <a:latin typeface="Open Sans Light"/>
                <a:cs typeface="Open Sans Light"/>
              </a:rPr>
              <a:t>problem?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5360" y="4095927"/>
            <a:ext cx="1261745" cy="146621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ctr">
              <a:lnSpc>
                <a:spcPct val="113199"/>
              </a:lnSpc>
              <a:spcBef>
                <a:spcPts val="30"/>
              </a:spcBef>
            </a:pPr>
            <a:r>
              <a:rPr sz="2100" spc="-5" dirty="0">
                <a:latin typeface="Bryndan Write"/>
                <a:cs typeface="Bryndan Write"/>
              </a:rPr>
              <a:t>Social  </a:t>
            </a:r>
            <a:r>
              <a:rPr sz="2100" dirty="0">
                <a:latin typeface="Bryndan Write"/>
                <a:cs typeface="Bryndan Write"/>
              </a:rPr>
              <a:t>Ent</a:t>
            </a:r>
            <a:r>
              <a:rPr sz="2100" spc="-5" dirty="0">
                <a:latin typeface="Bryndan Write"/>
                <a:cs typeface="Bryndan Write"/>
              </a:rPr>
              <a:t>e</a:t>
            </a:r>
            <a:r>
              <a:rPr sz="2100" dirty="0">
                <a:latin typeface="Bryndan Write"/>
                <a:cs typeface="Bryndan Write"/>
              </a:rPr>
              <a:t>rpri</a:t>
            </a:r>
            <a:r>
              <a:rPr sz="2100" spc="-5" dirty="0">
                <a:latin typeface="Bryndan Write"/>
                <a:cs typeface="Bryndan Write"/>
              </a:rPr>
              <a:t>s</a:t>
            </a:r>
            <a:r>
              <a:rPr sz="2100" dirty="0">
                <a:latin typeface="Bryndan Write"/>
                <a:cs typeface="Bryndan Write"/>
              </a:rPr>
              <a:t>e  </a:t>
            </a:r>
            <a:r>
              <a:rPr sz="2100" spc="-110" dirty="0">
                <a:latin typeface="Bryndan Write"/>
                <a:cs typeface="Bryndan Write"/>
              </a:rPr>
              <a:t>Customer  </a:t>
            </a:r>
            <a:r>
              <a:rPr sz="2100" spc="-114" dirty="0">
                <a:latin typeface="Bryndan Write"/>
                <a:cs typeface="Bryndan Write"/>
              </a:rPr>
              <a:t>Segment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2478" y="4878578"/>
            <a:ext cx="1679575" cy="9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Pain </a:t>
            </a:r>
            <a:r>
              <a:rPr sz="1600" dirty="0">
                <a:latin typeface="Bryndan Write"/>
                <a:cs typeface="Bryndan Write"/>
              </a:rPr>
              <a:t>-</a:t>
            </a:r>
            <a:r>
              <a:rPr sz="1600" spc="-2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relievers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90900"/>
              </a:lnSpc>
              <a:spcBef>
                <a:spcPts val="145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</a:t>
            </a:r>
            <a:r>
              <a:rPr sz="1000" b="0" spc="10" dirty="0">
                <a:latin typeface="Open Sans Light"/>
                <a:cs typeface="Open Sans Light"/>
              </a:rPr>
              <a:t>social  </a:t>
            </a:r>
            <a:r>
              <a:rPr sz="1000" b="0" spc="15" dirty="0">
                <a:latin typeface="Open Sans Light"/>
                <a:cs typeface="Open Sans Light"/>
              </a:rPr>
              <a:t>enterprise'sproduct/service  reduce or </a:t>
            </a:r>
            <a:r>
              <a:rPr sz="1000" b="0" spc="10" dirty="0">
                <a:latin typeface="Open Sans Light"/>
                <a:cs typeface="Open Sans Light"/>
              </a:rPr>
              <a:t>eliminate </a:t>
            </a:r>
            <a:r>
              <a:rPr sz="1000" b="0" spc="15" dirty="0">
                <a:latin typeface="Open Sans Light"/>
                <a:cs typeface="Open Sans Light"/>
              </a:rPr>
              <a:t>what  </a:t>
            </a:r>
            <a:r>
              <a:rPr sz="1000" b="0" spc="10" dirty="0">
                <a:latin typeface="Open Sans Light"/>
                <a:cs typeface="Open Sans Light"/>
              </a:rPr>
              <a:t>currently </a:t>
            </a:r>
            <a:r>
              <a:rPr sz="1000" b="0" spc="15" dirty="0">
                <a:latin typeface="Open Sans Light"/>
                <a:cs typeface="Open Sans Light"/>
              </a:rPr>
              <a:t>annoys </a:t>
            </a:r>
            <a:r>
              <a:rPr sz="1000" b="0" spc="10" dirty="0">
                <a:latin typeface="Open Sans Light"/>
                <a:cs typeface="Open Sans Light"/>
              </a:rPr>
              <a:t>this  </a:t>
            </a:r>
            <a:r>
              <a:rPr sz="1000" b="0" spc="15" dirty="0">
                <a:latin typeface="Open Sans Light"/>
                <a:cs typeface="Open Sans Light"/>
              </a:rPr>
              <a:t>customer?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0328" y="4155439"/>
            <a:ext cx="1101725" cy="14490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0014" algn="just">
              <a:lnSpc>
                <a:spcPct val="109900"/>
              </a:lnSpc>
              <a:spcBef>
                <a:spcPts val="225"/>
              </a:spcBef>
            </a:pPr>
            <a:r>
              <a:rPr sz="2100" spc="-155" dirty="0">
                <a:latin typeface="Bryndan Write"/>
                <a:cs typeface="Bryndan Write"/>
              </a:rPr>
              <a:t>Economic  </a:t>
            </a:r>
            <a:r>
              <a:rPr sz="2100" dirty="0">
                <a:latin typeface="Bryndan Write"/>
                <a:cs typeface="Bryndan Write"/>
              </a:rPr>
              <a:t>Value  </a:t>
            </a:r>
            <a:r>
              <a:rPr sz="2100" spc="-55" dirty="0">
                <a:latin typeface="Bryndan Write"/>
                <a:cs typeface="Bryndan Write"/>
              </a:rPr>
              <a:t>Creation  </a:t>
            </a:r>
            <a:r>
              <a:rPr sz="2100" dirty="0">
                <a:latin typeface="Bryndan Write"/>
                <a:cs typeface="Bryndan Write"/>
              </a:rPr>
              <a:t>Activ</a:t>
            </a:r>
            <a:r>
              <a:rPr sz="2100" spc="-10" dirty="0">
                <a:latin typeface="Bryndan Write"/>
                <a:cs typeface="Bryndan Write"/>
              </a:rPr>
              <a:t>i</a:t>
            </a:r>
            <a:r>
              <a:rPr sz="2100" spc="-5" dirty="0">
                <a:latin typeface="Bryndan Write"/>
                <a:cs typeface="Bryndan Write"/>
              </a:rPr>
              <a:t>t</a:t>
            </a:r>
            <a:r>
              <a:rPr sz="2100" dirty="0">
                <a:latin typeface="Bryndan Write"/>
                <a:cs typeface="Bryndan Write"/>
              </a:rPr>
              <a:t>i</a:t>
            </a:r>
            <a:r>
              <a:rPr sz="2100" spc="-5" dirty="0">
                <a:latin typeface="Bryndan Write"/>
                <a:cs typeface="Bryndan Write"/>
              </a:rPr>
              <a:t>e</a:t>
            </a:r>
            <a:r>
              <a:rPr sz="2100" dirty="0">
                <a:latin typeface="Bryndan Write"/>
                <a:cs typeface="Bryndan Write"/>
              </a:rPr>
              <a:t>s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2731" y="6129425"/>
            <a:ext cx="1125855" cy="73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z="800" b="0" spc="10" dirty="0">
                <a:latin typeface="Open Sans Light"/>
                <a:cs typeface="Open Sans Light"/>
              </a:rPr>
              <a:t>Check you have  </a:t>
            </a:r>
            <a:r>
              <a:rPr sz="800" b="0" spc="5" dirty="0">
                <a:latin typeface="Open Sans Light"/>
                <a:cs typeface="Open Sans Light"/>
              </a:rPr>
              <a:t>alignment </a:t>
            </a:r>
            <a:r>
              <a:rPr sz="800" b="0" spc="10" dirty="0">
                <a:latin typeface="Open Sans Light"/>
                <a:cs typeface="Open Sans Light"/>
              </a:rPr>
              <a:t>between the  </a:t>
            </a:r>
            <a:r>
              <a:rPr sz="800" b="0" spc="5" dirty="0">
                <a:latin typeface="Open Sans Light"/>
                <a:cs typeface="Open Sans Light"/>
              </a:rPr>
              <a:t>customers' </a:t>
            </a:r>
            <a:r>
              <a:rPr sz="800" b="0" spc="10" dirty="0">
                <a:latin typeface="Open Sans Light"/>
                <a:cs typeface="Open Sans Light"/>
              </a:rPr>
              <a:t>needs and  </a:t>
            </a:r>
            <a:r>
              <a:rPr sz="800" b="0" spc="5" dirty="0">
                <a:latin typeface="Open Sans Light"/>
                <a:cs typeface="Open Sans Light"/>
              </a:rPr>
              <a:t>the social enterprise's  products/services.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54" y="2218956"/>
            <a:ext cx="10444734" cy="5305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4479925" cy="223202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 marR="357505" algn="just">
              <a:lnSpc>
                <a:spcPct val="76500"/>
              </a:lnSpc>
              <a:spcBef>
                <a:spcPts val="1410"/>
              </a:spcBef>
            </a:pPr>
            <a:r>
              <a:rPr spc="-300" dirty="0"/>
              <a:t>SOCIAL </a:t>
            </a:r>
            <a:r>
              <a:rPr spc="-320" dirty="0"/>
              <a:t>VALUE  </a:t>
            </a:r>
            <a:r>
              <a:rPr spc="-5" dirty="0"/>
              <a:t>PR</a:t>
            </a:r>
            <a:r>
              <a:rPr dirty="0"/>
              <a:t>OPOS</a:t>
            </a:r>
            <a:r>
              <a:rPr spc="-5" dirty="0"/>
              <a:t>I</a:t>
            </a:r>
            <a:r>
              <a:rPr spc="0" dirty="0"/>
              <a:t>T</a:t>
            </a:r>
            <a:r>
              <a:rPr spc="-10" dirty="0"/>
              <a:t>I</a:t>
            </a:r>
            <a:r>
              <a:rPr dirty="0"/>
              <a:t>ON  </a:t>
            </a:r>
            <a:r>
              <a:rPr spc="-300" dirty="0"/>
              <a:t>ANALYSIS</a:t>
            </a:r>
          </a:p>
          <a:p>
            <a:pPr marL="84455" marR="5080">
              <a:lnSpc>
                <a:spcPts val="1580"/>
              </a:lnSpc>
              <a:spcBef>
                <a:spcPts val="85"/>
              </a:spcBef>
            </a:pPr>
            <a:r>
              <a:rPr sz="1600" b="0" spc="-5" dirty="0">
                <a:latin typeface="Bryndan Write"/>
                <a:cs typeface="Bryndan Write"/>
              </a:rPr>
              <a:t>Topic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3: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Social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Enterprise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Business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Model</a:t>
            </a:r>
            <a:r>
              <a:rPr sz="1600" b="0" spc="-15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Elements  Fundamentals exercise #:</a:t>
            </a:r>
            <a:r>
              <a:rPr sz="1600" b="0" spc="-10" dirty="0">
                <a:latin typeface="Bryndan Write"/>
                <a:cs typeface="Bryndan Write"/>
              </a:rPr>
              <a:t> </a:t>
            </a:r>
            <a:r>
              <a:rPr sz="1600" b="0" dirty="0">
                <a:latin typeface="Bryndan Write"/>
                <a:cs typeface="Bryndan Write"/>
              </a:rPr>
              <a:t>8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2459" y="498602"/>
            <a:ext cx="3270250" cy="16046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7200"/>
              </a:lnSpc>
              <a:spcBef>
                <a:spcPts val="415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ensure </a:t>
            </a:r>
            <a:r>
              <a:rPr sz="2050" dirty="0">
                <a:latin typeface="Bryndan Write"/>
                <a:cs typeface="Bryndan Write"/>
              </a:rPr>
              <a:t>the  </a:t>
            </a:r>
            <a:r>
              <a:rPr sz="2050" spc="-5" dirty="0">
                <a:latin typeface="Bryndan Write"/>
                <a:cs typeface="Bryndan Write"/>
              </a:rPr>
              <a:t>fit </a:t>
            </a:r>
            <a:r>
              <a:rPr sz="2050" spc="100" dirty="0">
                <a:latin typeface="Bryndan Write"/>
                <a:cs typeface="Bryndan Write"/>
              </a:rPr>
              <a:t>between</a:t>
            </a:r>
            <a:r>
              <a:rPr sz="2050" spc="-50" dirty="0">
                <a:latin typeface="Bryndan Write"/>
                <a:cs typeface="Bryndan Write"/>
              </a:rPr>
              <a:t> </a:t>
            </a:r>
            <a:r>
              <a:rPr sz="2050" spc="75" dirty="0">
                <a:latin typeface="Bryndan Write"/>
                <a:cs typeface="Bryndan Write"/>
              </a:rPr>
              <a:t>beneficiaries'  </a:t>
            </a:r>
            <a:r>
              <a:rPr sz="2050" spc="-5" dirty="0">
                <a:latin typeface="Bryndan Write"/>
                <a:cs typeface="Bryndan Write"/>
              </a:rPr>
              <a:t>needs </a:t>
            </a:r>
            <a:r>
              <a:rPr sz="2050" dirty="0">
                <a:latin typeface="Bryndan Write"/>
                <a:cs typeface="Bryndan Write"/>
              </a:rPr>
              <a:t>and </a:t>
            </a:r>
            <a:r>
              <a:rPr sz="2050" spc="-5" dirty="0">
                <a:latin typeface="Bryndan Write"/>
                <a:cs typeface="Bryndan Write"/>
              </a:rPr>
              <a:t>the social  enterprise's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2140"/>
              </a:lnSpc>
            </a:pPr>
            <a:r>
              <a:rPr sz="2050" spc="-5" dirty="0">
                <a:latin typeface="Bryndan Write"/>
                <a:cs typeface="Bryndan Write"/>
              </a:rPr>
              <a:t>activities.</a:t>
            </a:r>
            <a:endParaRPr sz="2050">
              <a:latin typeface="Bryndan Write"/>
              <a:cs typeface="Bryndan Write"/>
            </a:endParaRPr>
          </a:p>
          <a:p>
            <a:pPr marL="43815">
              <a:lnSpc>
                <a:spcPct val="100000"/>
              </a:lnSpc>
              <a:spcBef>
                <a:spcPts val="190"/>
              </a:spcBef>
            </a:pPr>
            <a:r>
              <a:rPr sz="1000" b="0" spc="15" dirty="0">
                <a:latin typeface="Open Sans Light"/>
                <a:cs typeface="Open Sans Light"/>
              </a:rPr>
              <a:t>(based </a:t>
            </a:r>
            <a:r>
              <a:rPr sz="1000" b="0" spc="25" dirty="0">
                <a:latin typeface="Open Sans Light"/>
                <a:cs typeface="Open Sans Light"/>
              </a:rPr>
              <a:t>on </a:t>
            </a:r>
            <a:r>
              <a:rPr sz="1000" b="0" spc="15" dirty="0">
                <a:latin typeface="Open Sans Light"/>
                <a:cs typeface="Open Sans Light"/>
              </a:rPr>
              <a:t>Osterwalder </a:t>
            </a:r>
            <a:r>
              <a:rPr sz="1000" b="0" spc="25" dirty="0">
                <a:latin typeface="Open Sans Light"/>
                <a:cs typeface="Open Sans Light"/>
              </a:rPr>
              <a:t>&amp; </a:t>
            </a:r>
            <a:r>
              <a:rPr sz="1000" b="0" spc="15" dirty="0">
                <a:latin typeface="Open Sans Light"/>
                <a:cs typeface="Open Sans Light"/>
              </a:rPr>
              <a:t>Pigneur</a:t>
            </a:r>
            <a:r>
              <a:rPr sz="1000" b="0" spc="-3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2010)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803" y="2762306"/>
            <a:ext cx="1720850" cy="7677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430"/>
              </a:spcBef>
            </a:pPr>
            <a:r>
              <a:rPr sz="1600" spc="-5" dirty="0">
                <a:latin typeface="Bryndan Write"/>
                <a:cs typeface="Bryndan Write"/>
              </a:rPr>
              <a:t>Problem</a:t>
            </a:r>
            <a:endParaRPr sz="1600">
              <a:latin typeface="Bryndan Write"/>
              <a:cs typeface="Bryndan Write"/>
            </a:endParaRPr>
          </a:p>
          <a:p>
            <a:pPr marL="12065" marR="5080" algn="ctr">
              <a:lnSpc>
                <a:spcPct val="90800"/>
              </a:lnSpc>
              <a:spcBef>
                <a:spcPts val="320"/>
              </a:spcBef>
            </a:pPr>
            <a:r>
              <a:rPr sz="1000" b="0" spc="15" dirty="0">
                <a:latin typeface="Open Sans Light"/>
                <a:cs typeface="Open Sans Light"/>
              </a:rPr>
              <a:t>What </a:t>
            </a:r>
            <a:r>
              <a:rPr sz="1000" b="0" spc="10" dirty="0">
                <a:latin typeface="Open Sans Light"/>
                <a:cs typeface="Open Sans Light"/>
              </a:rPr>
              <a:t>is </a:t>
            </a:r>
            <a:r>
              <a:rPr sz="1000" b="0" spc="15" dirty="0">
                <a:latin typeface="Open Sans Light"/>
                <a:cs typeface="Open Sans Light"/>
              </a:rPr>
              <a:t>the problem</a:t>
            </a:r>
            <a:r>
              <a:rPr sz="1000" b="0" spc="-35" dirty="0">
                <a:latin typeface="Open Sans Light"/>
                <a:cs typeface="Open Sans Light"/>
              </a:rPr>
              <a:t> </a:t>
            </a:r>
            <a:r>
              <a:rPr sz="1000" b="0" spc="25" dirty="0">
                <a:latin typeface="Open Sans Light"/>
                <a:cs typeface="Open Sans Light"/>
              </a:rPr>
              <a:t>thatthe  </a:t>
            </a:r>
            <a:r>
              <a:rPr sz="1000" b="0" spc="10" dirty="0">
                <a:latin typeface="Open Sans Light"/>
                <a:cs typeface="Open Sans Light"/>
              </a:rPr>
              <a:t>beneficiary </a:t>
            </a:r>
            <a:r>
              <a:rPr sz="1000" b="0" spc="15" dirty="0">
                <a:latin typeface="Open Sans Light"/>
                <a:cs typeface="Open Sans Light"/>
              </a:rPr>
              <a:t>group </a:t>
            </a:r>
            <a:r>
              <a:rPr sz="1000" b="0" spc="10" dirty="0">
                <a:latin typeface="Open Sans Light"/>
                <a:cs typeface="Open Sans Light"/>
              </a:rPr>
              <a:t>is  currently</a:t>
            </a:r>
            <a:r>
              <a:rPr sz="1000" b="0" spc="-1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facing?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4503" y="3341988"/>
            <a:ext cx="1691005" cy="762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45" dirty="0">
                <a:latin typeface="Bryndan Write"/>
                <a:cs typeface="Bryndan Write"/>
              </a:rPr>
              <a:t>Gains</a:t>
            </a:r>
            <a:endParaRPr sz="1600">
              <a:latin typeface="Bryndan Write"/>
              <a:cs typeface="Bryndan Write"/>
            </a:endParaRPr>
          </a:p>
          <a:p>
            <a:pPr marL="51435" marR="5080" algn="ctr">
              <a:lnSpc>
                <a:spcPct val="90800"/>
              </a:lnSpc>
              <a:spcBef>
                <a:spcPts val="300"/>
              </a:spcBef>
            </a:pPr>
            <a:r>
              <a:rPr sz="1000" b="0" spc="15" dirty="0">
                <a:latin typeface="Open Sans Light"/>
                <a:cs typeface="Open Sans Light"/>
              </a:rPr>
              <a:t>What would the</a:t>
            </a:r>
            <a:r>
              <a:rPr sz="1000" b="0" spc="-1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 stand </a:t>
            </a:r>
            <a:r>
              <a:rPr sz="1000" b="0" spc="10" dirty="0">
                <a:latin typeface="Open Sans Light"/>
                <a:cs typeface="Open Sans Light"/>
              </a:rPr>
              <a:t>to gain </a:t>
            </a:r>
            <a:r>
              <a:rPr sz="1000" b="0" spc="5" dirty="0">
                <a:latin typeface="Open Sans Light"/>
                <a:cs typeface="Open Sans Light"/>
              </a:rPr>
              <a:t>if </a:t>
            </a:r>
            <a:r>
              <a:rPr sz="1000" b="0" spc="10" dirty="0">
                <a:latin typeface="Open Sans Light"/>
                <a:cs typeface="Open Sans Light"/>
              </a:rPr>
              <a:t>this  </a:t>
            </a:r>
            <a:r>
              <a:rPr sz="1000" b="0" spc="15" dirty="0">
                <a:latin typeface="Open Sans Light"/>
                <a:cs typeface="Open Sans Light"/>
              </a:rPr>
              <a:t>problem </a:t>
            </a:r>
            <a:r>
              <a:rPr sz="1000" b="0" spc="25" dirty="0">
                <a:latin typeface="Open Sans Light"/>
                <a:cs typeface="Open Sans Light"/>
              </a:rPr>
              <a:t>was</a:t>
            </a:r>
            <a:r>
              <a:rPr sz="1000" b="0" spc="-2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addressed?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5000" y="2747641"/>
            <a:ext cx="1711325" cy="9302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Bryndan Write"/>
                <a:cs typeface="Bryndan Write"/>
              </a:rPr>
              <a:t>Solution</a:t>
            </a:r>
            <a:endParaRPr sz="1600">
              <a:latin typeface="Bryndan Write"/>
              <a:cs typeface="Bryndan Write"/>
            </a:endParaRPr>
          </a:p>
          <a:p>
            <a:pPr marL="12700" marR="5080" indent="-1270" algn="ctr">
              <a:lnSpc>
                <a:spcPct val="90800"/>
              </a:lnSpc>
              <a:spcBef>
                <a:spcPts val="390"/>
              </a:spcBef>
            </a:pPr>
            <a:r>
              <a:rPr sz="1000" b="0" spc="15" dirty="0">
                <a:latin typeface="Open Sans Light"/>
                <a:cs typeface="Open Sans Light"/>
              </a:rPr>
              <a:t>Describe </a:t>
            </a: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the </a:t>
            </a:r>
            <a:r>
              <a:rPr sz="1000" b="0" spc="10" dirty="0">
                <a:latin typeface="Open Sans Light"/>
                <a:cs typeface="Open Sans Light"/>
              </a:rPr>
              <a:t>social  enterprise </a:t>
            </a:r>
            <a:r>
              <a:rPr sz="1000" b="0" spc="15" dirty="0">
                <a:latin typeface="Open Sans Light"/>
                <a:cs typeface="Open Sans Light"/>
              </a:rPr>
              <a:t>addresses the  problem </a:t>
            </a:r>
            <a:r>
              <a:rPr sz="1000" b="0" spc="10" dirty="0">
                <a:latin typeface="Open Sans Light"/>
                <a:cs typeface="Open Sans Light"/>
              </a:rPr>
              <a:t>that </a:t>
            </a:r>
            <a:r>
              <a:rPr sz="1000" b="0" spc="15" dirty="0">
                <a:latin typeface="Open Sans Light"/>
                <a:cs typeface="Open Sans Light"/>
              </a:rPr>
              <a:t>the</a:t>
            </a:r>
            <a:r>
              <a:rPr sz="1000" b="0" spc="-114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</a:t>
            </a:r>
            <a:r>
              <a:rPr sz="1000" b="0" spc="-2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faces.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2049" y="3385102"/>
            <a:ext cx="1565910" cy="10064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250"/>
              </a:spcBef>
            </a:pPr>
            <a:r>
              <a:rPr sz="1600" dirty="0">
                <a:latin typeface="Bryndan Write"/>
                <a:cs typeface="Bryndan Write"/>
              </a:rPr>
              <a:t>Gain -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makers</a:t>
            </a:r>
            <a:endParaRPr sz="1600">
              <a:latin typeface="Bryndan Write"/>
              <a:cs typeface="Bryndan Write"/>
            </a:endParaRPr>
          </a:p>
          <a:p>
            <a:pPr marL="12700" marR="5080" indent="32384" algn="ctr">
              <a:lnSpc>
                <a:spcPct val="90800"/>
              </a:lnSpc>
              <a:spcBef>
                <a:spcPts val="204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</a:t>
            </a:r>
            <a:r>
              <a:rPr sz="1000" b="0" spc="10" dirty="0">
                <a:latin typeface="Open Sans Light"/>
                <a:cs typeface="Open Sans Light"/>
              </a:rPr>
              <a:t>social  enterprise's solution </a:t>
            </a:r>
            <a:r>
              <a:rPr sz="1000" b="0" spc="25" dirty="0">
                <a:latin typeface="Open Sans Light"/>
                <a:cs typeface="Open Sans Light"/>
              </a:rPr>
              <a:t>and  </a:t>
            </a:r>
            <a:r>
              <a:rPr sz="1000" b="0" spc="15" dirty="0">
                <a:latin typeface="Open Sans Light"/>
                <a:cs typeface="Open Sans Light"/>
              </a:rPr>
              <a:t>approach</a:t>
            </a:r>
            <a:r>
              <a:rPr sz="1000" b="0" spc="-7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create</a:t>
            </a:r>
            <a:r>
              <a:rPr sz="1000" b="0" spc="-7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added</a:t>
            </a:r>
            <a:r>
              <a:rPr sz="1000" b="0" spc="-8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or  </a:t>
            </a:r>
            <a:r>
              <a:rPr sz="1000" b="0" spc="10" dirty="0">
                <a:latin typeface="Open Sans Light"/>
                <a:cs typeface="Open Sans Light"/>
              </a:rPr>
              <a:t>bigger-picture benefits</a:t>
            </a:r>
            <a:r>
              <a:rPr sz="1000" b="0" spc="-12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for  </a:t>
            </a:r>
            <a:r>
              <a:rPr sz="1000" b="0" spc="15" dirty="0">
                <a:latin typeface="Open Sans Light"/>
                <a:cs typeface="Open Sans Light"/>
              </a:rPr>
              <a:t>the</a:t>
            </a:r>
            <a:r>
              <a:rPr sz="1000" b="0" spc="-2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beneficiaries?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782" y="4865623"/>
            <a:ext cx="1403350" cy="108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latin typeface="Bryndan Write"/>
                <a:cs typeface="Bryndan Write"/>
              </a:rPr>
              <a:t>Pains</a:t>
            </a:r>
            <a:endParaRPr sz="1600">
              <a:latin typeface="Bryndan Write"/>
              <a:cs typeface="Bryndan Write"/>
            </a:endParaRPr>
          </a:p>
          <a:p>
            <a:pPr marL="12700" marR="5080" indent="16510">
              <a:lnSpc>
                <a:spcPct val="90900"/>
              </a:lnSpc>
              <a:spcBef>
                <a:spcPts val="940"/>
              </a:spcBef>
            </a:pPr>
            <a:r>
              <a:rPr sz="1000" b="0" spc="15" dirty="0">
                <a:latin typeface="Open Sans Light"/>
                <a:cs typeface="Open Sans Light"/>
              </a:rPr>
              <a:t>What </a:t>
            </a:r>
            <a:r>
              <a:rPr sz="1000" b="0" spc="10" dirty="0">
                <a:latin typeface="Open Sans Light"/>
                <a:cs typeface="Open Sans Light"/>
              </a:rPr>
              <a:t>is standing in </a:t>
            </a:r>
            <a:r>
              <a:rPr sz="1000" b="0" spc="15" dirty="0">
                <a:latin typeface="Open Sans Light"/>
                <a:cs typeface="Open Sans Light"/>
              </a:rPr>
              <a:t>the  </a:t>
            </a:r>
            <a:r>
              <a:rPr sz="1000" b="0" spc="25" dirty="0">
                <a:latin typeface="Open Sans Light"/>
                <a:cs typeface="Open Sans Light"/>
              </a:rPr>
              <a:t>way </a:t>
            </a:r>
            <a:r>
              <a:rPr sz="1000" b="0" spc="10" dirty="0">
                <a:latin typeface="Open Sans Light"/>
                <a:cs typeface="Open Sans Light"/>
              </a:rPr>
              <a:t>of </a:t>
            </a:r>
            <a:r>
              <a:rPr sz="1000" b="0" spc="15" dirty="0">
                <a:latin typeface="Open Sans Light"/>
                <a:cs typeface="Open Sans Light"/>
              </a:rPr>
              <a:t>the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group? What </a:t>
            </a:r>
            <a:r>
              <a:rPr sz="1000" b="0" spc="10" dirty="0">
                <a:latin typeface="Open Sans Light"/>
                <a:cs typeface="Open Sans Light"/>
              </a:rPr>
              <a:t>is  </a:t>
            </a:r>
            <a:r>
              <a:rPr sz="1000" b="0" spc="15" dirty="0">
                <a:latin typeface="Open Sans Light"/>
                <a:cs typeface="Open Sans Light"/>
              </a:rPr>
              <a:t>exacerbating the  problem they</a:t>
            </a:r>
            <a:r>
              <a:rPr sz="1000" b="0" spc="-5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face?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8133" y="4128770"/>
            <a:ext cx="1304925" cy="14973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-1905" algn="ctr">
              <a:lnSpc>
                <a:spcPct val="116799"/>
              </a:lnSpc>
              <a:spcBef>
                <a:spcPts val="55"/>
              </a:spcBef>
            </a:pPr>
            <a:r>
              <a:rPr sz="2100" spc="-5" dirty="0">
                <a:latin typeface="Bryndan Write"/>
                <a:cs typeface="Bryndan Write"/>
              </a:rPr>
              <a:t>Social  Enterprise  </a:t>
            </a:r>
            <a:r>
              <a:rPr sz="2000" spc="-5" dirty="0">
                <a:latin typeface="Bryndan Write"/>
                <a:cs typeface="Bryndan Write"/>
              </a:rPr>
              <a:t>Benef</a:t>
            </a:r>
            <a:r>
              <a:rPr sz="2000" spc="-10" dirty="0">
                <a:latin typeface="Bryndan Write"/>
                <a:cs typeface="Bryndan Write"/>
              </a:rPr>
              <a:t>i</a:t>
            </a:r>
            <a:r>
              <a:rPr sz="2000" spc="-5" dirty="0">
                <a:latin typeface="Bryndan Write"/>
                <a:cs typeface="Bryndan Write"/>
              </a:rPr>
              <a:t>ciary  </a:t>
            </a:r>
            <a:r>
              <a:rPr sz="2100" spc="-110" dirty="0">
                <a:latin typeface="Bryndan Write"/>
                <a:cs typeface="Bryndan Write"/>
              </a:rPr>
              <a:t>Group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7811" y="4807711"/>
            <a:ext cx="142811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Pain </a:t>
            </a:r>
            <a:r>
              <a:rPr sz="1600" dirty="0">
                <a:latin typeface="Bryndan Write"/>
                <a:cs typeface="Bryndan Write"/>
              </a:rPr>
              <a:t>-</a:t>
            </a:r>
            <a:r>
              <a:rPr sz="1600" spc="16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relievers</a:t>
            </a:r>
            <a:endParaRPr sz="1600">
              <a:latin typeface="Bryndan Write"/>
              <a:cs typeface="Bryndan Write"/>
            </a:endParaRPr>
          </a:p>
          <a:p>
            <a:pPr marL="34290" algn="ctr">
              <a:lnSpc>
                <a:spcPct val="100000"/>
              </a:lnSpc>
              <a:spcBef>
                <a:spcPts val="1235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</a:t>
            </a:r>
            <a:r>
              <a:rPr sz="1000" b="0" spc="-3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social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8208" y="5335014"/>
            <a:ext cx="1566545" cy="686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83400"/>
              </a:lnSpc>
              <a:spcBef>
                <a:spcPts val="300"/>
              </a:spcBef>
            </a:pPr>
            <a:r>
              <a:rPr sz="1000" b="0" spc="10" dirty="0">
                <a:latin typeface="Open Sans Light"/>
                <a:cs typeface="Open Sans Light"/>
              </a:rPr>
              <a:t>enterprise </a:t>
            </a:r>
            <a:r>
              <a:rPr sz="1000" b="0" spc="15" dirty="0">
                <a:latin typeface="Open Sans Light"/>
                <a:cs typeface="Open Sans Light"/>
              </a:rPr>
              <a:t>work towards  addressing the </a:t>
            </a:r>
            <a:r>
              <a:rPr sz="1000" b="0" spc="10" dirty="0">
                <a:latin typeface="Open Sans Light"/>
                <a:cs typeface="Open Sans Light"/>
              </a:rPr>
              <a:t>things</a:t>
            </a:r>
            <a:r>
              <a:rPr sz="1000" b="0" spc="-17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that  </a:t>
            </a:r>
            <a:r>
              <a:rPr sz="1000" b="0" spc="15" dirty="0">
                <a:latin typeface="Open Sans Light"/>
                <a:cs typeface="Open Sans Light"/>
              </a:rPr>
              <a:t>exacerbate or </a:t>
            </a:r>
            <a:r>
              <a:rPr sz="1000" b="0" spc="10" dirty="0">
                <a:latin typeface="Open Sans Light"/>
                <a:cs typeface="Open Sans Light"/>
              </a:rPr>
              <a:t>contribute  </a:t>
            </a:r>
            <a:r>
              <a:rPr sz="1000" b="0" spc="15" dirty="0">
                <a:latin typeface="Open Sans Light"/>
                <a:cs typeface="Open Sans Light"/>
              </a:rPr>
              <a:t>toward the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group's</a:t>
            </a:r>
            <a:r>
              <a:rPr sz="1000" b="0" spc="-1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problem?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9513" y="6147766"/>
            <a:ext cx="118046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6700"/>
              </a:lnSpc>
              <a:spcBef>
                <a:spcPts val="100"/>
              </a:spcBef>
            </a:pPr>
            <a:r>
              <a:rPr sz="800" b="0" spc="10" dirty="0">
                <a:latin typeface="Open Sans Light"/>
                <a:cs typeface="Open Sans Light"/>
              </a:rPr>
              <a:t>Check you have  </a:t>
            </a:r>
            <a:r>
              <a:rPr sz="800" b="0" spc="5" dirty="0">
                <a:latin typeface="Open Sans Light"/>
                <a:cs typeface="Open Sans Light"/>
              </a:rPr>
              <a:t>alignment </a:t>
            </a:r>
            <a:r>
              <a:rPr sz="800" b="0" spc="10" dirty="0">
                <a:latin typeface="Open Sans Light"/>
                <a:cs typeface="Open Sans Light"/>
              </a:rPr>
              <a:t>between the  </a:t>
            </a:r>
            <a:r>
              <a:rPr sz="800" b="0" spc="5" dirty="0">
                <a:latin typeface="Open Sans Light"/>
                <a:cs typeface="Open Sans Light"/>
              </a:rPr>
              <a:t>beneficiaries' </a:t>
            </a:r>
            <a:r>
              <a:rPr sz="800" b="0" spc="10" dirty="0">
                <a:latin typeface="Open Sans Light"/>
                <a:cs typeface="Open Sans Light"/>
              </a:rPr>
              <a:t>needs and  </a:t>
            </a:r>
            <a:r>
              <a:rPr sz="800" b="0" spc="5" dirty="0">
                <a:latin typeface="Open Sans Light"/>
                <a:cs typeface="Open Sans Light"/>
              </a:rPr>
              <a:t>the social enterprise's  activities.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5830" y="4333747"/>
            <a:ext cx="1427480" cy="9150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9870" marR="5080" indent="-217170">
              <a:lnSpc>
                <a:spcPct val="88900"/>
              </a:lnSpc>
              <a:spcBef>
                <a:spcPts val="380"/>
              </a:spcBef>
            </a:pPr>
            <a:r>
              <a:rPr sz="2100" spc="-5" dirty="0">
                <a:latin typeface="Bryndan Write"/>
                <a:cs typeface="Bryndan Write"/>
              </a:rPr>
              <a:t>Social</a:t>
            </a:r>
            <a:r>
              <a:rPr sz="2100" spc="-400" dirty="0">
                <a:latin typeface="Bryndan Write"/>
                <a:cs typeface="Bryndan Write"/>
              </a:rPr>
              <a:t> </a:t>
            </a:r>
            <a:r>
              <a:rPr sz="2100" dirty="0">
                <a:latin typeface="Bryndan Write"/>
                <a:cs typeface="Bryndan Write"/>
              </a:rPr>
              <a:t>Value  </a:t>
            </a:r>
            <a:r>
              <a:rPr sz="2100" spc="-5" dirty="0">
                <a:latin typeface="Bryndan Write"/>
                <a:cs typeface="Bryndan Write"/>
              </a:rPr>
              <a:t>Creation  Activities</a:t>
            </a:r>
            <a:endParaRPr sz="21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45" y="71881"/>
            <a:ext cx="580580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SE</a:t>
            </a:r>
            <a:r>
              <a:rPr spc="-795" dirty="0"/>
              <a:t> </a:t>
            </a:r>
            <a:r>
              <a:rPr spc="-150" dirty="0"/>
              <a:t>BUSINESS</a:t>
            </a:r>
            <a:r>
              <a:rPr spc="-790" dirty="0"/>
              <a:t> </a:t>
            </a:r>
            <a:r>
              <a:rPr spc="-17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56539" y="1873249"/>
            <a:ext cx="4583428" cy="4419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0140" y="1912632"/>
            <a:ext cx="4347842" cy="4379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2000250"/>
            <a:ext cx="4585970" cy="0"/>
          </a:xfrm>
          <a:custGeom>
            <a:avLst/>
            <a:gdLst/>
            <a:ahLst/>
            <a:cxnLst/>
            <a:rect l="l" t="t" r="r" b="b"/>
            <a:pathLst>
              <a:path w="4585970">
                <a:moveTo>
                  <a:pt x="0" y="0"/>
                </a:moveTo>
                <a:lnTo>
                  <a:pt x="4585969" y="0"/>
                </a:lnTo>
              </a:path>
            </a:pathLst>
          </a:custGeom>
          <a:ln w="5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35" y="2000250"/>
            <a:ext cx="4619625" cy="0"/>
          </a:xfrm>
          <a:custGeom>
            <a:avLst/>
            <a:gdLst/>
            <a:ahLst/>
            <a:cxnLst/>
            <a:rect l="l" t="t" r="r" b="b"/>
            <a:pathLst>
              <a:path w="4619625">
                <a:moveTo>
                  <a:pt x="0" y="0"/>
                </a:moveTo>
                <a:lnTo>
                  <a:pt x="4619625" y="0"/>
                </a:lnTo>
              </a:path>
            </a:pathLst>
          </a:custGeom>
          <a:ln w="5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70" y="2026285"/>
            <a:ext cx="0" cy="5536565"/>
          </a:xfrm>
          <a:custGeom>
            <a:avLst/>
            <a:gdLst/>
            <a:ahLst/>
            <a:cxnLst/>
            <a:rect l="l" t="t" r="r" b="b"/>
            <a:pathLst>
              <a:path h="5536565">
                <a:moveTo>
                  <a:pt x="0" y="0"/>
                </a:moveTo>
                <a:lnTo>
                  <a:pt x="0" y="5536565"/>
                </a:lnTo>
              </a:path>
            </a:pathLst>
          </a:custGeom>
          <a:ln w="51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5600" y="6520813"/>
            <a:ext cx="5194935" cy="1024890"/>
          </a:xfrm>
          <a:custGeom>
            <a:avLst/>
            <a:gdLst/>
            <a:ahLst/>
            <a:cxnLst/>
            <a:rect l="l" t="t" r="r" b="b"/>
            <a:pathLst>
              <a:path w="5194934" h="1024890">
                <a:moveTo>
                  <a:pt x="2713513" y="958850"/>
                </a:moveTo>
                <a:lnTo>
                  <a:pt x="530225" y="958850"/>
                </a:lnTo>
                <a:lnTo>
                  <a:pt x="560705" y="962660"/>
                </a:lnTo>
                <a:lnTo>
                  <a:pt x="619125" y="971550"/>
                </a:lnTo>
                <a:lnTo>
                  <a:pt x="649605" y="975360"/>
                </a:lnTo>
                <a:lnTo>
                  <a:pt x="793115" y="995680"/>
                </a:lnTo>
                <a:lnTo>
                  <a:pt x="845185" y="1002030"/>
                </a:lnTo>
                <a:lnTo>
                  <a:pt x="896619" y="1007110"/>
                </a:lnTo>
                <a:lnTo>
                  <a:pt x="1052195" y="1018540"/>
                </a:lnTo>
                <a:lnTo>
                  <a:pt x="1103630" y="1021080"/>
                </a:lnTo>
                <a:lnTo>
                  <a:pt x="1155700" y="1022350"/>
                </a:lnTo>
                <a:lnTo>
                  <a:pt x="1207770" y="1024890"/>
                </a:lnTo>
                <a:lnTo>
                  <a:pt x="1607185" y="1024890"/>
                </a:lnTo>
                <a:lnTo>
                  <a:pt x="1688464" y="1022350"/>
                </a:lnTo>
                <a:lnTo>
                  <a:pt x="1804670" y="1014730"/>
                </a:lnTo>
                <a:lnTo>
                  <a:pt x="1957705" y="1009650"/>
                </a:lnTo>
                <a:lnTo>
                  <a:pt x="2035175" y="1004570"/>
                </a:lnTo>
                <a:lnTo>
                  <a:pt x="2072005" y="1004570"/>
                </a:lnTo>
                <a:lnTo>
                  <a:pt x="2125345" y="1002030"/>
                </a:lnTo>
                <a:lnTo>
                  <a:pt x="2178050" y="998220"/>
                </a:lnTo>
                <a:lnTo>
                  <a:pt x="2230120" y="995680"/>
                </a:lnTo>
                <a:lnTo>
                  <a:pt x="2713513" y="958850"/>
                </a:lnTo>
                <a:close/>
              </a:path>
              <a:path w="5194934" h="1024890">
                <a:moveTo>
                  <a:pt x="521970" y="962660"/>
                </a:moveTo>
                <a:lnTo>
                  <a:pt x="472440" y="962660"/>
                </a:lnTo>
                <a:lnTo>
                  <a:pt x="485140" y="967740"/>
                </a:lnTo>
                <a:lnTo>
                  <a:pt x="497205" y="969010"/>
                </a:lnTo>
                <a:lnTo>
                  <a:pt x="509905" y="967740"/>
                </a:lnTo>
                <a:lnTo>
                  <a:pt x="521970" y="962660"/>
                </a:lnTo>
                <a:close/>
              </a:path>
              <a:path w="5194934" h="1024890">
                <a:moveTo>
                  <a:pt x="2331085" y="30480"/>
                </a:moveTo>
                <a:lnTo>
                  <a:pt x="2224405" y="30480"/>
                </a:lnTo>
                <a:lnTo>
                  <a:pt x="2117090" y="33020"/>
                </a:lnTo>
                <a:lnTo>
                  <a:pt x="2010410" y="38100"/>
                </a:lnTo>
                <a:lnTo>
                  <a:pt x="1903730" y="44450"/>
                </a:lnTo>
                <a:lnTo>
                  <a:pt x="1796414" y="49530"/>
                </a:lnTo>
                <a:lnTo>
                  <a:pt x="1286510" y="49530"/>
                </a:lnTo>
                <a:lnTo>
                  <a:pt x="1130300" y="53340"/>
                </a:lnTo>
                <a:lnTo>
                  <a:pt x="974090" y="53340"/>
                </a:lnTo>
                <a:lnTo>
                  <a:pt x="867410" y="55880"/>
                </a:lnTo>
                <a:lnTo>
                  <a:pt x="760730" y="63500"/>
                </a:lnTo>
                <a:lnTo>
                  <a:pt x="610870" y="77470"/>
                </a:lnTo>
                <a:lnTo>
                  <a:pt x="569595" y="82550"/>
                </a:lnTo>
                <a:lnTo>
                  <a:pt x="529590" y="88900"/>
                </a:lnTo>
                <a:lnTo>
                  <a:pt x="488950" y="93980"/>
                </a:lnTo>
                <a:lnTo>
                  <a:pt x="412750" y="109220"/>
                </a:lnTo>
                <a:lnTo>
                  <a:pt x="374650" y="119380"/>
                </a:lnTo>
                <a:lnTo>
                  <a:pt x="337185" y="130810"/>
                </a:lnTo>
                <a:lnTo>
                  <a:pt x="257175" y="158750"/>
                </a:lnTo>
                <a:lnTo>
                  <a:pt x="218440" y="175260"/>
                </a:lnTo>
                <a:lnTo>
                  <a:pt x="180975" y="193040"/>
                </a:lnTo>
                <a:lnTo>
                  <a:pt x="134620" y="226060"/>
                </a:lnTo>
                <a:lnTo>
                  <a:pt x="119380" y="237490"/>
                </a:lnTo>
                <a:lnTo>
                  <a:pt x="104139" y="250190"/>
                </a:lnTo>
                <a:lnTo>
                  <a:pt x="90805" y="262890"/>
                </a:lnTo>
                <a:lnTo>
                  <a:pt x="65405" y="290830"/>
                </a:lnTo>
                <a:lnTo>
                  <a:pt x="57150" y="300990"/>
                </a:lnTo>
                <a:lnTo>
                  <a:pt x="49530" y="309880"/>
                </a:lnTo>
                <a:lnTo>
                  <a:pt x="43180" y="320040"/>
                </a:lnTo>
                <a:lnTo>
                  <a:pt x="36830" y="331470"/>
                </a:lnTo>
                <a:lnTo>
                  <a:pt x="31114" y="341630"/>
                </a:lnTo>
                <a:lnTo>
                  <a:pt x="15239" y="387350"/>
                </a:lnTo>
                <a:lnTo>
                  <a:pt x="3810" y="443230"/>
                </a:lnTo>
                <a:lnTo>
                  <a:pt x="0" y="481330"/>
                </a:lnTo>
                <a:lnTo>
                  <a:pt x="635" y="520700"/>
                </a:lnTo>
                <a:lnTo>
                  <a:pt x="6350" y="560070"/>
                </a:lnTo>
                <a:lnTo>
                  <a:pt x="16510" y="598170"/>
                </a:lnTo>
                <a:lnTo>
                  <a:pt x="27305" y="635000"/>
                </a:lnTo>
                <a:lnTo>
                  <a:pt x="41275" y="671830"/>
                </a:lnTo>
                <a:lnTo>
                  <a:pt x="59689" y="707390"/>
                </a:lnTo>
                <a:lnTo>
                  <a:pt x="81914" y="741680"/>
                </a:lnTo>
                <a:lnTo>
                  <a:pt x="97155" y="759460"/>
                </a:lnTo>
                <a:lnTo>
                  <a:pt x="111125" y="775970"/>
                </a:lnTo>
                <a:lnTo>
                  <a:pt x="125095" y="789940"/>
                </a:lnTo>
                <a:lnTo>
                  <a:pt x="139700" y="802640"/>
                </a:lnTo>
                <a:lnTo>
                  <a:pt x="152400" y="817880"/>
                </a:lnTo>
                <a:lnTo>
                  <a:pt x="167005" y="830580"/>
                </a:lnTo>
                <a:lnTo>
                  <a:pt x="181610" y="842010"/>
                </a:lnTo>
                <a:lnTo>
                  <a:pt x="222250" y="868680"/>
                </a:lnTo>
                <a:lnTo>
                  <a:pt x="231775" y="875030"/>
                </a:lnTo>
                <a:lnTo>
                  <a:pt x="267335" y="892810"/>
                </a:lnTo>
                <a:lnTo>
                  <a:pt x="304165" y="909320"/>
                </a:lnTo>
                <a:lnTo>
                  <a:pt x="340995" y="922020"/>
                </a:lnTo>
                <a:lnTo>
                  <a:pt x="415290" y="942340"/>
                </a:lnTo>
                <a:lnTo>
                  <a:pt x="426720" y="946150"/>
                </a:lnTo>
                <a:lnTo>
                  <a:pt x="448945" y="951230"/>
                </a:lnTo>
                <a:lnTo>
                  <a:pt x="460375" y="955040"/>
                </a:lnTo>
                <a:lnTo>
                  <a:pt x="464184" y="958850"/>
                </a:lnTo>
                <a:lnTo>
                  <a:pt x="468630" y="962660"/>
                </a:lnTo>
                <a:lnTo>
                  <a:pt x="526415" y="962660"/>
                </a:lnTo>
                <a:lnTo>
                  <a:pt x="530225" y="958850"/>
                </a:lnTo>
                <a:lnTo>
                  <a:pt x="2713513" y="958850"/>
                </a:lnTo>
                <a:lnTo>
                  <a:pt x="3030220" y="934720"/>
                </a:lnTo>
                <a:lnTo>
                  <a:pt x="3070225" y="930910"/>
                </a:lnTo>
                <a:lnTo>
                  <a:pt x="3109595" y="925830"/>
                </a:lnTo>
                <a:lnTo>
                  <a:pt x="3186430" y="918210"/>
                </a:lnTo>
                <a:lnTo>
                  <a:pt x="3223260" y="915670"/>
                </a:lnTo>
                <a:lnTo>
                  <a:pt x="3297554" y="911860"/>
                </a:lnTo>
                <a:lnTo>
                  <a:pt x="3334385" y="909320"/>
                </a:lnTo>
                <a:lnTo>
                  <a:pt x="3326129" y="909320"/>
                </a:lnTo>
                <a:lnTo>
                  <a:pt x="3376295" y="908050"/>
                </a:lnTo>
                <a:lnTo>
                  <a:pt x="3427729" y="905510"/>
                </a:lnTo>
                <a:lnTo>
                  <a:pt x="3478529" y="904240"/>
                </a:lnTo>
                <a:lnTo>
                  <a:pt x="3528695" y="901700"/>
                </a:lnTo>
                <a:lnTo>
                  <a:pt x="3576954" y="897890"/>
                </a:lnTo>
                <a:lnTo>
                  <a:pt x="3670935" y="887730"/>
                </a:lnTo>
                <a:lnTo>
                  <a:pt x="3764279" y="880110"/>
                </a:lnTo>
                <a:lnTo>
                  <a:pt x="3811270" y="877570"/>
                </a:lnTo>
                <a:lnTo>
                  <a:pt x="4152900" y="868680"/>
                </a:lnTo>
                <a:lnTo>
                  <a:pt x="4304665" y="868680"/>
                </a:lnTo>
                <a:lnTo>
                  <a:pt x="4342130" y="866140"/>
                </a:lnTo>
                <a:lnTo>
                  <a:pt x="4379595" y="864870"/>
                </a:lnTo>
                <a:lnTo>
                  <a:pt x="4457065" y="864870"/>
                </a:lnTo>
                <a:lnTo>
                  <a:pt x="4537075" y="862330"/>
                </a:lnTo>
                <a:lnTo>
                  <a:pt x="4577080" y="859790"/>
                </a:lnTo>
                <a:lnTo>
                  <a:pt x="4617085" y="855980"/>
                </a:lnTo>
                <a:lnTo>
                  <a:pt x="4652010" y="854710"/>
                </a:lnTo>
                <a:lnTo>
                  <a:pt x="4722495" y="850900"/>
                </a:lnTo>
                <a:lnTo>
                  <a:pt x="4797425" y="843280"/>
                </a:lnTo>
                <a:lnTo>
                  <a:pt x="4838700" y="835660"/>
                </a:lnTo>
                <a:lnTo>
                  <a:pt x="4879340" y="825500"/>
                </a:lnTo>
                <a:lnTo>
                  <a:pt x="4917440" y="811530"/>
                </a:lnTo>
                <a:lnTo>
                  <a:pt x="4935855" y="805180"/>
                </a:lnTo>
                <a:lnTo>
                  <a:pt x="4953635" y="796290"/>
                </a:lnTo>
                <a:lnTo>
                  <a:pt x="4971415" y="786130"/>
                </a:lnTo>
                <a:lnTo>
                  <a:pt x="4987290" y="774700"/>
                </a:lnTo>
                <a:lnTo>
                  <a:pt x="5001895" y="764540"/>
                </a:lnTo>
                <a:lnTo>
                  <a:pt x="5064760" y="703580"/>
                </a:lnTo>
                <a:lnTo>
                  <a:pt x="5107940" y="645160"/>
                </a:lnTo>
                <a:lnTo>
                  <a:pt x="5126990" y="614680"/>
                </a:lnTo>
                <a:lnTo>
                  <a:pt x="5139055" y="595630"/>
                </a:lnTo>
                <a:lnTo>
                  <a:pt x="5149215" y="575310"/>
                </a:lnTo>
                <a:lnTo>
                  <a:pt x="5158740" y="553720"/>
                </a:lnTo>
                <a:lnTo>
                  <a:pt x="5168265" y="533400"/>
                </a:lnTo>
                <a:lnTo>
                  <a:pt x="5180330" y="490220"/>
                </a:lnTo>
                <a:lnTo>
                  <a:pt x="5188585" y="447040"/>
                </a:lnTo>
                <a:lnTo>
                  <a:pt x="5193665" y="407670"/>
                </a:lnTo>
                <a:lnTo>
                  <a:pt x="5194935" y="369570"/>
                </a:lnTo>
                <a:lnTo>
                  <a:pt x="5193665" y="330200"/>
                </a:lnTo>
                <a:lnTo>
                  <a:pt x="5188585" y="290830"/>
                </a:lnTo>
                <a:lnTo>
                  <a:pt x="5186680" y="251460"/>
                </a:lnTo>
                <a:lnTo>
                  <a:pt x="5166360" y="177800"/>
                </a:lnTo>
                <a:lnTo>
                  <a:pt x="5147945" y="143510"/>
                </a:lnTo>
                <a:lnTo>
                  <a:pt x="5118100" y="114300"/>
                </a:lnTo>
                <a:lnTo>
                  <a:pt x="5085715" y="90170"/>
                </a:lnTo>
                <a:lnTo>
                  <a:pt x="5050790" y="72390"/>
                </a:lnTo>
                <a:lnTo>
                  <a:pt x="5015865" y="57150"/>
                </a:lnTo>
                <a:lnTo>
                  <a:pt x="4979035" y="43180"/>
                </a:lnTo>
                <a:lnTo>
                  <a:pt x="4960143" y="36830"/>
                </a:lnTo>
                <a:lnTo>
                  <a:pt x="2558415" y="36830"/>
                </a:lnTo>
                <a:lnTo>
                  <a:pt x="2478405" y="33020"/>
                </a:lnTo>
                <a:lnTo>
                  <a:pt x="2437765" y="33020"/>
                </a:lnTo>
                <a:lnTo>
                  <a:pt x="2331085" y="30480"/>
                </a:lnTo>
                <a:close/>
              </a:path>
              <a:path w="5194934" h="1024890">
                <a:moveTo>
                  <a:pt x="4304665" y="868680"/>
                </a:moveTo>
                <a:lnTo>
                  <a:pt x="4152900" y="868680"/>
                </a:lnTo>
                <a:lnTo>
                  <a:pt x="4190365" y="869950"/>
                </a:lnTo>
                <a:lnTo>
                  <a:pt x="4267200" y="869950"/>
                </a:lnTo>
                <a:lnTo>
                  <a:pt x="4304665" y="868680"/>
                </a:lnTo>
                <a:close/>
              </a:path>
              <a:path w="5194934" h="1024890">
                <a:moveTo>
                  <a:pt x="3122930" y="29210"/>
                </a:moveTo>
                <a:lnTo>
                  <a:pt x="2917190" y="29210"/>
                </a:lnTo>
                <a:lnTo>
                  <a:pt x="2762885" y="33020"/>
                </a:lnTo>
                <a:lnTo>
                  <a:pt x="2722245" y="33020"/>
                </a:lnTo>
                <a:lnTo>
                  <a:pt x="2639060" y="36830"/>
                </a:lnTo>
                <a:lnTo>
                  <a:pt x="4960143" y="36830"/>
                </a:lnTo>
                <a:lnTo>
                  <a:pt x="4952587" y="34290"/>
                </a:lnTo>
                <a:lnTo>
                  <a:pt x="3276600" y="34290"/>
                </a:lnTo>
                <a:lnTo>
                  <a:pt x="3225165" y="33020"/>
                </a:lnTo>
                <a:lnTo>
                  <a:pt x="3174365" y="30480"/>
                </a:lnTo>
                <a:lnTo>
                  <a:pt x="3122930" y="29210"/>
                </a:lnTo>
                <a:close/>
              </a:path>
              <a:path w="5194934" h="1024890">
                <a:moveTo>
                  <a:pt x="4214495" y="6350"/>
                </a:moveTo>
                <a:lnTo>
                  <a:pt x="4066540" y="10160"/>
                </a:lnTo>
                <a:lnTo>
                  <a:pt x="4017010" y="12700"/>
                </a:lnTo>
                <a:lnTo>
                  <a:pt x="3700145" y="20320"/>
                </a:lnTo>
                <a:lnTo>
                  <a:pt x="3484879" y="29210"/>
                </a:lnTo>
                <a:lnTo>
                  <a:pt x="3431540" y="30480"/>
                </a:lnTo>
                <a:lnTo>
                  <a:pt x="3379470" y="33020"/>
                </a:lnTo>
                <a:lnTo>
                  <a:pt x="3328035" y="34290"/>
                </a:lnTo>
                <a:lnTo>
                  <a:pt x="4952587" y="34290"/>
                </a:lnTo>
                <a:lnTo>
                  <a:pt x="4903470" y="17780"/>
                </a:lnTo>
                <a:lnTo>
                  <a:pt x="4864100" y="8890"/>
                </a:lnTo>
                <a:lnTo>
                  <a:pt x="4312920" y="8890"/>
                </a:lnTo>
                <a:lnTo>
                  <a:pt x="4214495" y="6350"/>
                </a:lnTo>
                <a:close/>
              </a:path>
              <a:path w="5194934" h="1024890">
                <a:moveTo>
                  <a:pt x="4728845" y="0"/>
                </a:moveTo>
                <a:lnTo>
                  <a:pt x="4658360" y="0"/>
                </a:lnTo>
                <a:lnTo>
                  <a:pt x="4510405" y="3810"/>
                </a:lnTo>
                <a:lnTo>
                  <a:pt x="4411980" y="8890"/>
                </a:lnTo>
                <a:lnTo>
                  <a:pt x="4864100" y="8890"/>
                </a:lnTo>
                <a:lnTo>
                  <a:pt x="4728845" y="0"/>
                </a:lnTo>
                <a:close/>
              </a:path>
            </a:pathLst>
          </a:custGeom>
          <a:solidFill>
            <a:srgbClr val="F3E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3534" y="2025650"/>
            <a:ext cx="0" cy="5537200"/>
          </a:xfrm>
          <a:custGeom>
            <a:avLst/>
            <a:gdLst/>
            <a:ahLst/>
            <a:cxnLst/>
            <a:rect l="l" t="t" r="r" b="b"/>
            <a:pathLst>
              <a:path h="5537200">
                <a:moveTo>
                  <a:pt x="0" y="0"/>
                </a:moveTo>
                <a:lnTo>
                  <a:pt x="0" y="5537200"/>
                </a:lnTo>
              </a:path>
            </a:pathLst>
          </a:custGeom>
          <a:ln w="51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845" y="1590039"/>
            <a:ext cx="10456541" cy="5972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19" y="1856104"/>
            <a:ext cx="259714" cy="408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2684" y="569467"/>
            <a:ext cx="23939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b="1" spc="-170" dirty="0">
                <a:latin typeface="Arial"/>
                <a:cs typeface="Arial"/>
              </a:rPr>
              <a:t>CA</a:t>
            </a:r>
            <a:r>
              <a:rPr sz="4650" b="1" spc="-175" dirty="0">
                <a:latin typeface="Arial"/>
                <a:cs typeface="Arial"/>
              </a:rPr>
              <a:t>N</a:t>
            </a:r>
            <a:r>
              <a:rPr sz="4650" b="1" spc="-155" dirty="0">
                <a:latin typeface="Arial"/>
                <a:cs typeface="Arial"/>
              </a:rPr>
              <a:t>V</a:t>
            </a:r>
            <a:r>
              <a:rPr sz="4650" b="1" spc="-170" dirty="0">
                <a:latin typeface="Arial"/>
                <a:cs typeface="Arial"/>
              </a:rPr>
              <a:t>AS</a:t>
            </a:r>
            <a:endParaRPr sz="4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691" y="1181354"/>
            <a:ext cx="4523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Topic 3: Social Enterprise Business Model</a:t>
            </a:r>
            <a:r>
              <a:rPr sz="1600" spc="3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Elements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691" y="1382570"/>
            <a:ext cx="24771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Fundamentals exercise #:</a:t>
            </a:r>
            <a:r>
              <a:rPr sz="1600" spc="-1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9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6343" y="413257"/>
            <a:ext cx="3388995" cy="1161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465"/>
              </a:spcBef>
            </a:pPr>
            <a:r>
              <a:rPr sz="1800" spc="-5" dirty="0">
                <a:latin typeface="Bryndan Write"/>
                <a:cs typeface="Bryndan Write"/>
              </a:rPr>
              <a:t>Use this tool to: explore how </a:t>
            </a:r>
            <a:r>
              <a:rPr sz="1800" dirty="0">
                <a:latin typeface="Bryndan Write"/>
                <a:cs typeface="Bryndan Write"/>
              </a:rPr>
              <a:t>the  </a:t>
            </a:r>
            <a:r>
              <a:rPr sz="1800" spc="-5" dirty="0">
                <a:latin typeface="Bryndan Write"/>
                <a:cs typeface="Bryndan Write"/>
              </a:rPr>
              <a:t>different components of</a:t>
            </a:r>
            <a:endParaRPr sz="1800">
              <a:latin typeface="Bryndan Write"/>
              <a:cs typeface="Bryndan Write"/>
            </a:endParaRPr>
          </a:p>
          <a:p>
            <a:pPr marL="12700" marR="137160">
              <a:lnSpc>
                <a:spcPts val="1880"/>
              </a:lnSpc>
              <a:spcBef>
                <a:spcPts val="15"/>
              </a:spcBef>
            </a:pPr>
            <a:r>
              <a:rPr sz="1800" dirty="0">
                <a:latin typeface="Bryndan Write"/>
                <a:cs typeface="Bryndan Write"/>
              </a:rPr>
              <a:t>your SE </a:t>
            </a:r>
            <a:r>
              <a:rPr sz="1800" spc="-5" dirty="0">
                <a:latin typeface="Bryndan Write"/>
                <a:cs typeface="Bryndan Write"/>
              </a:rPr>
              <a:t>business model work  together </a:t>
            </a:r>
            <a:r>
              <a:rPr sz="1800" dirty="0">
                <a:latin typeface="Bryndan Write"/>
                <a:cs typeface="Bryndan Write"/>
              </a:rPr>
              <a:t>to </a:t>
            </a:r>
            <a:r>
              <a:rPr sz="1800" spc="-5" dirty="0">
                <a:latin typeface="Bryndan Write"/>
                <a:cs typeface="Bryndan Write"/>
              </a:rPr>
              <a:t>create social</a:t>
            </a:r>
            <a:r>
              <a:rPr sz="1800" spc="-15" dirty="0">
                <a:latin typeface="Bryndan Write"/>
                <a:cs typeface="Bryndan Write"/>
              </a:rPr>
              <a:t> </a:t>
            </a:r>
            <a:r>
              <a:rPr sz="1800" spc="-5" dirty="0">
                <a:latin typeface="Bryndan Write"/>
                <a:cs typeface="Bryndan Write"/>
              </a:rPr>
              <a:t>value.</a:t>
            </a:r>
            <a:endParaRPr sz="18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b="0" spc="-5" dirty="0">
                <a:latin typeface="Open Sans Light"/>
                <a:cs typeface="Open Sans Light"/>
              </a:rPr>
              <a:t>(based on Osterwalder </a:t>
            </a:r>
            <a:r>
              <a:rPr sz="1000" b="0" dirty="0">
                <a:latin typeface="Open Sans Light"/>
                <a:cs typeface="Open Sans Light"/>
              </a:rPr>
              <a:t>&amp; </a:t>
            </a:r>
            <a:r>
              <a:rPr sz="1000" b="0" spc="-5" dirty="0">
                <a:latin typeface="Open Sans Light"/>
                <a:cs typeface="Open Sans Light"/>
              </a:rPr>
              <a:t>Pigneur</a:t>
            </a:r>
            <a:r>
              <a:rPr sz="1000" b="0" spc="-60" dirty="0">
                <a:latin typeface="Open Sans Light"/>
                <a:cs typeface="Open Sans Light"/>
              </a:rPr>
              <a:t> </a:t>
            </a:r>
            <a:r>
              <a:rPr sz="1000" b="0" spc="-5" dirty="0">
                <a:latin typeface="Open Sans Light"/>
                <a:cs typeface="Open Sans Light"/>
              </a:rPr>
              <a:t>2010)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359" y="1942358"/>
            <a:ext cx="1668780" cy="6064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Social</a:t>
            </a:r>
            <a:r>
              <a:rPr sz="1600" spc="-1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purpose:</a:t>
            </a:r>
            <a:endParaRPr sz="16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social </a:t>
            </a:r>
            <a:r>
              <a:rPr sz="900" b="1" spc="15" dirty="0">
                <a:latin typeface="Open Sans"/>
                <a:cs typeface="Open Sans"/>
              </a:rPr>
              <a:t>problem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25" dirty="0">
                <a:latin typeface="Open Sans"/>
                <a:cs typeface="Open Sans"/>
              </a:rPr>
              <a:t>isyour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b="1" spc="10" dirty="0">
                <a:latin typeface="Open Sans"/>
                <a:cs typeface="Open Sans"/>
              </a:rPr>
              <a:t>SE </a:t>
            </a:r>
            <a:r>
              <a:rPr sz="900" b="1" spc="15" dirty="0">
                <a:latin typeface="Open Sans"/>
                <a:cs typeface="Open Sans"/>
              </a:rPr>
              <a:t>working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address?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350" y="2850133"/>
            <a:ext cx="1687195" cy="14211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3189" marR="5080">
              <a:lnSpc>
                <a:spcPts val="1660"/>
              </a:lnSpc>
              <a:spcBef>
                <a:spcPts val="375"/>
              </a:spcBef>
            </a:pPr>
            <a:r>
              <a:rPr sz="1600" spc="-5" dirty="0">
                <a:latin typeface="Bryndan Write"/>
                <a:cs typeface="Bryndan Write"/>
              </a:rPr>
              <a:t>Partners' skills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&amp;  </a:t>
            </a:r>
            <a:r>
              <a:rPr sz="1600" spc="-5" dirty="0">
                <a:latin typeface="Bryndan Write"/>
                <a:cs typeface="Bryndan Write"/>
              </a:rPr>
              <a:t>assets</a:t>
            </a:r>
            <a:endParaRPr sz="1600">
              <a:latin typeface="Bryndan Write"/>
              <a:cs typeface="Bryndan Write"/>
            </a:endParaRPr>
          </a:p>
          <a:p>
            <a:pPr marL="12700" marR="41275">
              <a:lnSpc>
                <a:spcPct val="117600"/>
              </a:lnSpc>
              <a:spcBef>
                <a:spcPts val="103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partnerships are  needed </a:t>
            </a:r>
            <a:r>
              <a:rPr sz="900" b="1" spc="10" dirty="0">
                <a:latin typeface="Open Sans"/>
                <a:cs typeface="Open Sans"/>
              </a:rPr>
              <a:t>for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  enterprise to </a:t>
            </a:r>
            <a:r>
              <a:rPr sz="900" b="1" spc="15" dirty="0">
                <a:latin typeface="Open Sans"/>
                <a:cs typeface="Open Sans"/>
              </a:rPr>
              <a:t>create  economic value </a:t>
            </a:r>
            <a:r>
              <a:rPr sz="900" b="1" i="1" spc="15" dirty="0">
                <a:latin typeface="Open Sans"/>
                <a:cs typeface="Open Sans"/>
              </a:rPr>
              <a:t>and </a:t>
            </a:r>
            <a:r>
              <a:rPr sz="900" b="1" spc="10" dirty="0">
                <a:latin typeface="Open Sans"/>
                <a:cs typeface="Open Sans"/>
              </a:rPr>
              <a:t>deliver  its social</a:t>
            </a:r>
            <a:r>
              <a:rPr sz="900" b="1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purpose?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3507" y="2809846"/>
            <a:ext cx="1807845" cy="2039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30530">
              <a:lnSpc>
                <a:spcPts val="1660"/>
              </a:lnSpc>
              <a:spcBef>
                <a:spcPts val="375"/>
              </a:spcBef>
            </a:pPr>
            <a:r>
              <a:rPr sz="1600" spc="-5" dirty="0">
                <a:latin typeface="Bryndan Write"/>
                <a:cs typeface="Bryndan Write"/>
              </a:rPr>
              <a:t>Activities </a:t>
            </a:r>
            <a:r>
              <a:rPr sz="1600" dirty="0">
                <a:latin typeface="Bryndan Write"/>
                <a:cs typeface="Bryndan Write"/>
              </a:rPr>
              <a:t>&amp;  </a:t>
            </a:r>
            <a:r>
              <a:rPr sz="1600" spc="-40" dirty="0">
                <a:latin typeface="Bryndan Write"/>
                <a:cs typeface="Bryndan Write"/>
              </a:rPr>
              <a:t>required</a:t>
            </a:r>
            <a:r>
              <a:rPr sz="1600" spc="-100" dirty="0">
                <a:latin typeface="Bryndan Write"/>
                <a:cs typeface="Bryndan Write"/>
              </a:rPr>
              <a:t> </a:t>
            </a:r>
            <a:r>
              <a:rPr sz="1600" spc="-40" dirty="0">
                <a:latin typeface="Bryndan Write"/>
                <a:cs typeface="Bryndan Write"/>
              </a:rPr>
              <a:t>people,  </a:t>
            </a:r>
            <a:r>
              <a:rPr sz="1600" spc="-5" dirty="0">
                <a:latin typeface="Bryndan Write"/>
                <a:cs typeface="Bryndan Write"/>
              </a:rPr>
              <a:t>skills </a:t>
            </a:r>
            <a:r>
              <a:rPr sz="1600" dirty="0">
                <a:latin typeface="Bryndan Write"/>
                <a:cs typeface="Bryndan Write"/>
              </a:rPr>
              <a:t>&amp;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assets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700"/>
              </a:lnSpc>
              <a:spcBef>
                <a:spcPts val="42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are the key </a:t>
            </a:r>
            <a:r>
              <a:rPr sz="900" b="1" spc="10" dirty="0">
                <a:latin typeface="Open Sans"/>
                <a:cs typeface="Open Sans"/>
              </a:rPr>
              <a:t>activities  required for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  enterprise to </a:t>
            </a:r>
            <a:r>
              <a:rPr sz="900" b="1" spc="25" dirty="0">
                <a:latin typeface="Open Sans"/>
                <a:cs typeface="Open Sans"/>
              </a:rPr>
              <a:t>createeconomic  </a:t>
            </a:r>
            <a:r>
              <a:rPr sz="900" b="1" spc="15" dirty="0">
                <a:latin typeface="Open Sans"/>
                <a:cs typeface="Open Sans"/>
              </a:rPr>
              <a:t>value and </a:t>
            </a:r>
            <a:r>
              <a:rPr sz="900" b="1" spc="10" dirty="0">
                <a:latin typeface="Open Sans"/>
                <a:cs typeface="Open Sans"/>
              </a:rPr>
              <a:t>deliver its social  </a:t>
            </a:r>
            <a:r>
              <a:rPr sz="900" b="1" spc="15" dirty="0">
                <a:latin typeface="Open Sans"/>
                <a:cs typeface="Open Sans"/>
              </a:rPr>
              <a:t>purpose? </a:t>
            </a:r>
            <a:r>
              <a:rPr sz="900" b="1" spc="10" dirty="0">
                <a:latin typeface="Open Sans"/>
                <a:cs typeface="Open Sans"/>
              </a:rPr>
              <a:t>Therefore, </a:t>
            </a:r>
            <a:r>
              <a:rPr sz="900" b="1" spc="15" dirty="0">
                <a:latin typeface="Open Sans"/>
                <a:cs typeface="Open Sans"/>
              </a:rPr>
              <a:t>what  </a:t>
            </a:r>
            <a:r>
              <a:rPr sz="900" b="1" spc="10" dirty="0">
                <a:latin typeface="Open Sans"/>
                <a:cs typeface="Open Sans"/>
              </a:rPr>
              <a:t>skills, resources,  infrastructure </a:t>
            </a:r>
            <a:r>
              <a:rPr sz="900" b="1" spc="15" dirty="0">
                <a:latin typeface="Open Sans"/>
                <a:cs typeface="Open Sans"/>
              </a:rPr>
              <a:t>and </a:t>
            </a:r>
            <a:r>
              <a:rPr sz="900" b="1" spc="10" dirty="0">
                <a:latin typeface="Open Sans"/>
                <a:cs typeface="Open Sans"/>
              </a:rPr>
              <a:t>assets </a:t>
            </a:r>
            <a:r>
              <a:rPr sz="900" b="1" spc="15" dirty="0">
                <a:latin typeface="Open Sans"/>
                <a:cs typeface="Open Sans"/>
              </a:rPr>
              <a:t>are  needed?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4802" y="2808986"/>
            <a:ext cx="1671320" cy="12255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63830" marR="278130">
              <a:lnSpc>
                <a:spcPts val="1660"/>
              </a:lnSpc>
              <a:spcBef>
                <a:spcPts val="375"/>
              </a:spcBef>
            </a:pPr>
            <a:r>
              <a:rPr sz="1600" spc="-80" dirty="0">
                <a:latin typeface="Bryndan Write"/>
                <a:cs typeface="Bryndan Write"/>
              </a:rPr>
              <a:t>Economic</a:t>
            </a:r>
            <a:r>
              <a:rPr sz="1600" spc="-130" dirty="0">
                <a:latin typeface="Bryndan Write"/>
                <a:cs typeface="Bryndan Write"/>
              </a:rPr>
              <a:t> </a:t>
            </a:r>
            <a:r>
              <a:rPr sz="1600" spc="-90" dirty="0">
                <a:latin typeface="Bryndan Write"/>
                <a:cs typeface="Bryndan Write"/>
              </a:rPr>
              <a:t>Value  </a:t>
            </a:r>
            <a:r>
              <a:rPr sz="1600" spc="-5" dirty="0">
                <a:latin typeface="Bryndan Write"/>
                <a:cs typeface="Bryndan Write"/>
              </a:rPr>
              <a:t>Proposition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76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product or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25" dirty="0">
                <a:latin typeface="Open Sans"/>
                <a:cs typeface="Open Sans"/>
              </a:rPr>
              <a:t>serviceare  </a:t>
            </a:r>
            <a:r>
              <a:rPr sz="900" b="1" spc="15" dirty="0">
                <a:latin typeface="Open Sans"/>
                <a:cs typeface="Open Sans"/>
              </a:rPr>
              <a:t>you </a:t>
            </a:r>
            <a:r>
              <a:rPr sz="900" b="1" spc="10" dirty="0">
                <a:latin typeface="Open Sans"/>
                <a:cs typeface="Open Sans"/>
              </a:rPr>
              <a:t>selling to </a:t>
            </a:r>
            <a:r>
              <a:rPr sz="900" b="1" spc="15" dirty="0">
                <a:latin typeface="Open Sans"/>
                <a:cs typeface="Open Sans"/>
              </a:rPr>
              <a:t>your  customers? </a:t>
            </a: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problem  does </a:t>
            </a:r>
            <a:r>
              <a:rPr sz="900" b="1" spc="5" dirty="0">
                <a:latin typeface="Open Sans"/>
                <a:cs typeface="Open Sans"/>
              </a:rPr>
              <a:t>it </a:t>
            </a:r>
            <a:r>
              <a:rPr sz="900" b="1" spc="10" dirty="0">
                <a:latin typeface="Open Sans"/>
                <a:cs typeface="Open Sans"/>
              </a:rPr>
              <a:t>solve for</a:t>
            </a:r>
            <a:r>
              <a:rPr sz="900" b="1" spc="-6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them?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2713" y="1938769"/>
            <a:ext cx="12071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Beneficiaries: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1900" y="2165895"/>
            <a:ext cx="191770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 </a:t>
            </a:r>
            <a:r>
              <a:rPr sz="900" b="1" spc="15" dirty="0">
                <a:latin typeface="Open Sans"/>
                <a:cs typeface="Open Sans"/>
              </a:rPr>
              <a:t>are the people thatbenefit  </a:t>
            </a:r>
            <a:r>
              <a:rPr sz="900" b="1" spc="10" dirty="0">
                <a:latin typeface="Open Sans"/>
                <a:cs typeface="Open Sans"/>
              </a:rPr>
              <a:t>directly </a:t>
            </a:r>
            <a:r>
              <a:rPr sz="900" b="1" spc="15" dirty="0">
                <a:latin typeface="Open Sans"/>
                <a:cs typeface="Open Sans"/>
              </a:rPr>
              <a:t>from the </a:t>
            </a:r>
            <a:r>
              <a:rPr sz="900" b="1" spc="10" dirty="0">
                <a:latin typeface="Open Sans"/>
                <a:cs typeface="Open Sans"/>
              </a:rPr>
              <a:t>SE's social  </a:t>
            </a:r>
            <a:r>
              <a:rPr sz="900" b="1" spc="15" dirty="0">
                <a:latin typeface="Open Sans"/>
                <a:cs typeface="Open Sans"/>
              </a:rPr>
              <a:t>purpose?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(beneficiaries).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3246" y="2801366"/>
            <a:ext cx="1718310" cy="13944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0820" marR="170815">
              <a:lnSpc>
                <a:spcPct val="86400"/>
              </a:lnSpc>
              <a:spcBef>
                <a:spcPts val="360"/>
              </a:spcBef>
            </a:pPr>
            <a:r>
              <a:rPr sz="1600" spc="-5" dirty="0">
                <a:latin typeface="Bryndan Write"/>
                <a:cs typeface="Bryndan Write"/>
              </a:rPr>
              <a:t>Reaching your  beneficiaries</a:t>
            </a:r>
            <a:r>
              <a:rPr sz="1600" spc="-5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&amp;  </a:t>
            </a:r>
            <a:r>
              <a:rPr sz="1600" spc="-5" dirty="0">
                <a:latin typeface="Bryndan Write"/>
                <a:cs typeface="Bryndan Write"/>
              </a:rPr>
              <a:t>customers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450"/>
              </a:spcBef>
            </a:pPr>
            <a:r>
              <a:rPr sz="900" b="1" spc="25" dirty="0">
                <a:latin typeface="Open Sans"/>
                <a:cs typeface="Open Sans"/>
              </a:rPr>
              <a:t>How </a:t>
            </a:r>
            <a:r>
              <a:rPr sz="900" b="1" spc="15" dirty="0">
                <a:latin typeface="Open Sans"/>
                <a:cs typeface="Open Sans"/>
              </a:rPr>
              <a:t>does the </a:t>
            </a:r>
            <a:r>
              <a:rPr sz="900" b="1" spc="10" dirty="0">
                <a:latin typeface="Open Sans"/>
                <a:cs typeface="Open Sans"/>
              </a:rPr>
              <a:t>social  enterprise </a:t>
            </a:r>
            <a:r>
              <a:rPr sz="900" b="1" spc="15" dirty="0">
                <a:latin typeface="Open Sans"/>
                <a:cs typeface="Open Sans"/>
              </a:rPr>
              <a:t>connect with and  </a:t>
            </a:r>
            <a:r>
              <a:rPr sz="900" b="1" spc="10" dirty="0">
                <a:latin typeface="Open Sans"/>
                <a:cs typeface="Open Sans"/>
              </a:rPr>
              <a:t>deliver to beneficiaries </a:t>
            </a:r>
            <a:r>
              <a:rPr sz="900" b="1" spc="15" dirty="0">
                <a:latin typeface="Open Sans"/>
                <a:cs typeface="Open Sans"/>
              </a:rPr>
              <a:t>and  customers?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07221" y="2810510"/>
            <a:ext cx="1718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Customer</a:t>
            </a:r>
            <a:r>
              <a:rPr sz="1600" spc="-6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segments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79790" y="3281463"/>
            <a:ext cx="168656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 </a:t>
            </a:r>
            <a:r>
              <a:rPr sz="900" b="1" spc="15" dirty="0">
                <a:latin typeface="Open Sans"/>
                <a:cs typeface="Open Sans"/>
              </a:rPr>
              <a:t>are the main groups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of  </a:t>
            </a:r>
            <a:r>
              <a:rPr sz="900" b="1" spc="15" dirty="0">
                <a:latin typeface="Open Sans"/>
                <a:cs typeface="Open Sans"/>
              </a:rPr>
              <a:t>people that your </a:t>
            </a:r>
            <a:r>
              <a:rPr sz="900" b="1" spc="10" dirty="0">
                <a:latin typeface="Open Sans"/>
                <a:cs typeface="Open Sans"/>
              </a:rPr>
              <a:t>social  enterprise sells</a:t>
            </a:r>
            <a:r>
              <a:rPr sz="900" b="1" spc="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006" y="6265930"/>
            <a:ext cx="1941830" cy="11963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819"/>
              </a:spcBef>
            </a:pPr>
            <a:r>
              <a:rPr sz="1600" spc="-5" dirty="0">
                <a:latin typeface="Bryndan Write"/>
                <a:cs typeface="Bryndan Write"/>
              </a:rPr>
              <a:t>Expenses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215"/>
              </a:spcBef>
            </a:pPr>
            <a:r>
              <a:rPr sz="900" b="1" spc="25" dirty="0">
                <a:latin typeface="Open Sans"/>
                <a:cs typeface="Open Sans"/>
              </a:rPr>
              <a:t>How much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5" dirty="0">
                <a:latin typeface="Open Sans"/>
                <a:cs typeface="Open Sans"/>
              </a:rPr>
              <a:t>it </a:t>
            </a:r>
            <a:r>
              <a:rPr sz="900" b="1" spc="10" dirty="0">
                <a:latin typeface="Open Sans"/>
                <a:cs typeface="Open Sans"/>
              </a:rPr>
              <a:t>cost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  enterprise to deliver </a:t>
            </a:r>
            <a:r>
              <a:rPr sz="900" b="1" spc="15" dirty="0">
                <a:latin typeface="Open Sans"/>
                <a:cs typeface="Open Sans"/>
              </a:rPr>
              <a:t>the  economic value </a:t>
            </a:r>
            <a:r>
              <a:rPr sz="900" b="1" spc="10" dirty="0">
                <a:latin typeface="Open Sans"/>
                <a:cs typeface="Open Sans"/>
              </a:rPr>
              <a:t>proposition </a:t>
            </a:r>
            <a:r>
              <a:rPr sz="900" b="1" spc="15" dirty="0">
                <a:latin typeface="Open Sans"/>
                <a:cs typeface="Open Sans"/>
              </a:rPr>
              <a:t>and  the </a:t>
            </a:r>
            <a:r>
              <a:rPr sz="900" b="1" spc="10" dirty="0">
                <a:latin typeface="Open Sans"/>
                <a:cs typeface="Open Sans"/>
              </a:rPr>
              <a:t>social </a:t>
            </a:r>
            <a:r>
              <a:rPr sz="900" b="1" spc="15" dirty="0">
                <a:latin typeface="Open Sans"/>
                <a:cs typeface="Open Sans"/>
              </a:rPr>
              <a:t>purpose annually?  </a:t>
            </a:r>
            <a:r>
              <a:rPr sz="900" b="1" spc="10" dirty="0">
                <a:latin typeface="Open Sans"/>
                <a:cs typeface="Open Sans"/>
              </a:rPr>
              <a:t>(see exercise #12).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58282" y="6264573"/>
            <a:ext cx="1667510" cy="11982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835"/>
              </a:spcBef>
            </a:pPr>
            <a:r>
              <a:rPr sz="1600" spc="-40" dirty="0">
                <a:latin typeface="Bryndan Write"/>
                <a:cs typeface="Bryndan Write"/>
              </a:rPr>
              <a:t>Income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219"/>
              </a:spcBef>
            </a:pPr>
            <a:r>
              <a:rPr sz="900" b="1" spc="10" dirty="0">
                <a:latin typeface="Open Sans"/>
                <a:cs typeface="Open Sans"/>
              </a:rPr>
              <a:t>Identify </a:t>
            </a:r>
            <a:r>
              <a:rPr sz="900" b="1" spc="15" dirty="0">
                <a:latin typeface="Open Sans"/>
                <a:cs typeface="Open Sans"/>
              </a:rPr>
              <a:t>where the </a:t>
            </a:r>
            <a:r>
              <a:rPr sz="900" b="1" spc="10" dirty="0">
                <a:latin typeface="Open Sans"/>
                <a:cs typeface="Open Sans"/>
              </a:rPr>
              <a:t>social  enterprise's </a:t>
            </a:r>
            <a:r>
              <a:rPr sz="900" b="1" spc="15" dirty="0">
                <a:latin typeface="Open Sans"/>
                <a:cs typeface="Open Sans"/>
              </a:rPr>
              <a:t>income </a:t>
            </a:r>
            <a:r>
              <a:rPr sz="900" b="1" spc="10" dirty="0">
                <a:latin typeface="Open Sans"/>
                <a:cs typeface="Open Sans"/>
              </a:rPr>
              <a:t>will  </a:t>
            </a:r>
            <a:r>
              <a:rPr sz="900" b="1" spc="15" dirty="0">
                <a:latin typeface="Open Sans"/>
                <a:cs typeface="Open Sans"/>
              </a:rPr>
              <a:t>come from and estimate  </a:t>
            </a:r>
            <a:r>
              <a:rPr sz="900" b="1" spc="25" dirty="0">
                <a:latin typeface="Open Sans"/>
                <a:cs typeface="Open Sans"/>
              </a:rPr>
              <a:t>how much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15" dirty="0">
                <a:latin typeface="Open Sans"/>
                <a:cs typeface="Open Sans"/>
              </a:rPr>
              <a:t>be earned  annually </a:t>
            </a:r>
            <a:r>
              <a:rPr sz="900" b="1" spc="10" dirty="0">
                <a:latin typeface="Open Sans"/>
                <a:cs typeface="Open Sans"/>
              </a:rPr>
              <a:t>(see exercise</a:t>
            </a:r>
            <a:r>
              <a:rPr sz="900" b="1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#11).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9482" y="5836822"/>
            <a:ext cx="1366520" cy="8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17800"/>
              </a:lnSpc>
              <a:spcBef>
                <a:spcPts val="95"/>
              </a:spcBef>
            </a:pP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careful not to </a:t>
            </a: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overly  optimistic </a:t>
            </a:r>
            <a:r>
              <a:rPr sz="800" b="0" spc="10" dirty="0">
                <a:latin typeface="Open Sans Light"/>
                <a:cs typeface="Open Sans Light"/>
              </a:rPr>
              <a:t>about </a:t>
            </a:r>
            <a:r>
              <a:rPr sz="800" b="0" spc="5" dirty="0">
                <a:latin typeface="Open Sans Light"/>
                <a:cs typeface="Open Sans Light"/>
              </a:rPr>
              <a:t>the </a:t>
            </a:r>
            <a:r>
              <a:rPr sz="800" b="0" spc="10" dirty="0">
                <a:latin typeface="Open Sans Light"/>
                <a:cs typeface="Open Sans Light"/>
              </a:rPr>
              <a:t>income 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can be </a:t>
            </a:r>
            <a:r>
              <a:rPr sz="800" b="0" spc="5" dirty="0">
                <a:latin typeface="Open Sans Light"/>
                <a:cs typeface="Open Sans Light"/>
              </a:rPr>
              <a:t>generated;  </a:t>
            </a:r>
            <a:r>
              <a:rPr sz="800" b="0" spc="10" dirty="0">
                <a:latin typeface="Open Sans Light"/>
                <a:cs typeface="Open Sans Light"/>
              </a:rPr>
              <a:t>make </a:t>
            </a:r>
            <a:r>
              <a:rPr sz="800" b="0" spc="5" dirty="0">
                <a:latin typeface="Open Sans Light"/>
                <a:cs typeface="Open Sans Light"/>
              </a:rPr>
              <a:t>sure that the  </a:t>
            </a:r>
            <a:r>
              <a:rPr sz="800" b="0" spc="10" dirty="0">
                <a:latin typeface="Open Sans Light"/>
                <a:cs typeface="Open Sans Light"/>
              </a:rPr>
              <a:t>assumptions </a:t>
            </a:r>
            <a:r>
              <a:rPr sz="800" b="0" spc="5" dirty="0">
                <a:latin typeface="Open Sans Light"/>
                <a:cs typeface="Open Sans Light"/>
              </a:rPr>
              <a:t>informing </a:t>
            </a:r>
            <a:r>
              <a:rPr sz="800" b="0" spc="10" dirty="0">
                <a:latin typeface="Open Sans Light"/>
                <a:cs typeface="Open Sans Light"/>
              </a:rPr>
              <a:t>your  </a:t>
            </a:r>
            <a:r>
              <a:rPr sz="800" b="0" spc="5" dirty="0">
                <a:latin typeface="Open Sans Light"/>
                <a:cs typeface="Open Sans Light"/>
              </a:rPr>
              <a:t>estimate are</a:t>
            </a:r>
            <a:r>
              <a:rPr sz="800" b="0" spc="6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reasonable.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31155" y="1749043"/>
            <a:ext cx="828675" cy="6762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1899"/>
              </a:lnSpc>
              <a:spcBef>
                <a:spcPts val="85"/>
              </a:spcBef>
            </a:pPr>
            <a:r>
              <a:rPr sz="700" spc="-5" dirty="0">
                <a:latin typeface="Calibri"/>
                <a:cs typeface="Calibri"/>
              </a:rPr>
              <a:t>Refer back to your  </a:t>
            </a:r>
            <a:r>
              <a:rPr sz="700" b="1" spc="-5" dirty="0">
                <a:latin typeface="Calibri"/>
                <a:cs typeface="Calibri"/>
              </a:rPr>
              <a:t>Theory </a:t>
            </a:r>
            <a:r>
              <a:rPr sz="700" b="1" dirty="0">
                <a:latin typeface="Calibri"/>
                <a:cs typeface="Calibri"/>
              </a:rPr>
              <a:t>of Change</a:t>
            </a:r>
            <a:r>
              <a:rPr sz="700" b="1" spc="-8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and  </a:t>
            </a:r>
            <a:r>
              <a:rPr sz="700" b="1" spc="-5" dirty="0">
                <a:latin typeface="Calibri"/>
                <a:cs typeface="Calibri"/>
              </a:rPr>
              <a:t>Ecosystem Map </a:t>
            </a:r>
            <a:r>
              <a:rPr sz="700" dirty="0">
                <a:latin typeface="Calibri"/>
                <a:cs typeface="Calibri"/>
              </a:rPr>
              <a:t>for  </a:t>
            </a:r>
            <a:r>
              <a:rPr sz="700" spc="-5" dirty="0">
                <a:latin typeface="Calibri"/>
                <a:cs typeface="Calibri"/>
              </a:rPr>
              <a:t>'social purpose',  'beneficiaries' </a:t>
            </a:r>
            <a:r>
              <a:rPr sz="700" dirty="0">
                <a:latin typeface="Calibri"/>
                <a:cs typeface="Calibri"/>
              </a:rPr>
              <a:t>&amp;  </a:t>
            </a:r>
            <a:r>
              <a:rPr sz="700" spc="-5" dirty="0">
                <a:latin typeface="Calibri"/>
                <a:cs typeface="Calibri"/>
              </a:rPr>
              <a:t>'customers.'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60" y="2040889"/>
            <a:ext cx="7994015" cy="5308600"/>
          </a:xfrm>
          <a:custGeom>
            <a:avLst/>
            <a:gdLst/>
            <a:ahLst/>
            <a:cxnLst/>
            <a:rect l="l" t="t" r="r" b="b"/>
            <a:pathLst>
              <a:path w="7994015" h="5308600">
                <a:moveTo>
                  <a:pt x="1055370" y="5295900"/>
                </a:moveTo>
                <a:lnTo>
                  <a:pt x="240029" y="5295900"/>
                </a:lnTo>
                <a:lnTo>
                  <a:pt x="246379" y="5308600"/>
                </a:lnTo>
                <a:lnTo>
                  <a:pt x="990600" y="5308600"/>
                </a:lnTo>
                <a:lnTo>
                  <a:pt x="1055370" y="5295900"/>
                </a:lnTo>
                <a:close/>
              </a:path>
              <a:path w="7994015" h="5308600">
                <a:moveTo>
                  <a:pt x="1583055" y="5295900"/>
                </a:moveTo>
                <a:lnTo>
                  <a:pt x="1055370" y="5295900"/>
                </a:lnTo>
                <a:lnTo>
                  <a:pt x="1089660" y="5308600"/>
                </a:lnTo>
                <a:lnTo>
                  <a:pt x="1557020" y="5308600"/>
                </a:lnTo>
                <a:lnTo>
                  <a:pt x="1583055" y="5295900"/>
                </a:lnTo>
                <a:close/>
              </a:path>
              <a:path w="7994015" h="5308600">
                <a:moveTo>
                  <a:pt x="3653154" y="5295900"/>
                </a:moveTo>
                <a:lnTo>
                  <a:pt x="1583055" y="5295900"/>
                </a:lnTo>
                <a:lnTo>
                  <a:pt x="1682750" y="5308600"/>
                </a:lnTo>
                <a:lnTo>
                  <a:pt x="2840355" y="5308600"/>
                </a:lnTo>
                <a:lnTo>
                  <a:pt x="3653154" y="5295900"/>
                </a:lnTo>
                <a:close/>
              </a:path>
              <a:path w="7994015" h="5308600">
                <a:moveTo>
                  <a:pt x="21590" y="5283200"/>
                </a:moveTo>
                <a:lnTo>
                  <a:pt x="5080" y="5283200"/>
                </a:lnTo>
                <a:lnTo>
                  <a:pt x="9525" y="5295900"/>
                </a:lnTo>
                <a:lnTo>
                  <a:pt x="17780" y="5295900"/>
                </a:lnTo>
                <a:lnTo>
                  <a:pt x="21590" y="5283200"/>
                </a:lnTo>
                <a:close/>
              </a:path>
              <a:path w="7994015" h="5308600">
                <a:moveTo>
                  <a:pt x="1814830" y="5283200"/>
                </a:moveTo>
                <a:lnTo>
                  <a:pt x="398145" y="5283200"/>
                </a:lnTo>
                <a:lnTo>
                  <a:pt x="434340" y="5295900"/>
                </a:lnTo>
                <a:lnTo>
                  <a:pt x="1697989" y="5295900"/>
                </a:lnTo>
                <a:lnTo>
                  <a:pt x="1814830" y="5283200"/>
                </a:lnTo>
                <a:close/>
              </a:path>
              <a:path w="7994015" h="5308600">
                <a:moveTo>
                  <a:pt x="7962265" y="5080000"/>
                </a:moveTo>
                <a:lnTo>
                  <a:pt x="7964170" y="5118100"/>
                </a:lnTo>
                <a:lnTo>
                  <a:pt x="7964805" y="5143500"/>
                </a:lnTo>
                <a:lnTo>
                  <a:pt x="7964805" y="5283200"/>
                </a:lnTo>
                <a:lnTo>
                  <a:pt x="3348990" y="5283200"/>
                </a:lnTo>
                <a:lnTo>
                  <a:pt x="3344545" y="5295900"/>
                </a:lnTo>
                <a:lnTo>
                  <a:pt x="7982584" y="5295900"/>
                </a:lnTo>
                <a:lnTo>
                  <a:pt x="7982584" y="5105400"/>
                </a:lnTo>
                <a:lnTo>
                  <a:pt x="7967345" y="5105400"/>
                </a:lnTo>
                <a:lnTo>
                  <a:pt x="7962265" y="5080000"/>
                </a:lnTo>
                <a:close/>
              </a:path>
              <a:path w="7994015" h="5308600">
                <a:moveTo>
                  <a:pt x="635" y="5207000"/>
                </a:moveTo>
                <a:lnTo>
                  <a:pt x="0" y="5219700"/>
                </a:lnTo>
                <a:lnTo>
                  <a:pt x="0" y="5257800"/>
                </a:lnTo>
                <a:lnTo>
                  <a:pt x="635" y="5257800"/>
                </a:lnTo>
                <a:lnTo>
                  <a:pt x="635" y="5270500"/>
                </a:lnTo>
                <a:lnTo>
                  <a:pt x="1269" y="5283200"/>
                </a:lnTo>
                <a:lnTo>
                  <a:pt x="7932420" y="5283200"/>
                </a:lnTo>
                <a:lnTo>
                  <a:pt x="7926705" y="5270500"/>
                </a:lnTo>
                <a:lnTo>
                  <a:pt x="31115" y="5270500"/>
                </a:lnTo>
                <a:lnTo>
                  <a:pt x="32384" y="5232400"/>
                </a:lnTo>
                <a:lnTo>
                  <a:pt x="3175" y="5232400"/>
                </a:lnTo>
                <a:lnTo>
                  <a:pt x="635" y="5207000"/>
                </a:lnTo>
                <a:close/>
              </a:path>
              <a:path w="7994015" h="5308600">
                <a:moveTo>
                  <a:pt x="909955" y="5257800"/>
                </a:moveTo>
                <a:lnTo>
                  <a:pt x="772795" y="5270500"/>
                </a:lnTo>
                <a:lnTo>
                  <a:pt x="935990" y="5270500"/>
                </a:lnTo>
                <a:lnTo>
                  <a:pt x="909955" y="5257800"/>
                </a:lnTo>
                <a:close/>
              </a:path>
              <a:path w="7994015" h="5308600">
                <a:moveTo>
                  <a:pt x="2130425" y="5257800"/>
                </a:moveTo>
                <a:lnTo>
                  <a:pt x="1644650" y="5257800"/>
                </a:lnTo>
                <a:lnTo>
                  <a:pt x="1478280" y="5270500"/>
                </a:lnTo>
                <a:lnTo>
                  <a:pt x="2181860" y="5270500"/>
                </a:lnTo>
                <a:lnTo>
                  <a:pt x="2130425" y="5257800"/>
                </a:lnTo>
                <a:close/>
              </a:path>
              <a:path w="7994015" h="5308600">
                <a:moveTo>
                  <a:pt x="3056890" y="5257800"/>
                </a:moveTo>
                <a:lnTo>
                  <a:pt x="2774950" y="5257800"/>
                </a:lnTo>
                <a:lnTo>
                  <a:pt x="2717800" y="5270500"/>
                </a:lnTo>
                <a:lnTo>
                  <a:pt x="3033395" y="5270500"/>
                </a:lnTo>
                <a:lnTo>
                  <a:pt x="3056890" y="5257800"/>
                </a:lnTo>
                <a:close/>
              </a:path>
              <a:path w="7994015" h="5308600">
                <a:moveTo>
                  <a:pt x="3426460" y="5257800"/>
                </a:moveTo>
                <a:lnTo>
                  <a:pt x="3088640" y="5257800"/>
                </a:lnTo>
                <a:lnTo>
                  <a:pt x="3033395" y="5270500"/>
                </a:lnTo>
                <a:lnTo>
                  <a:pt x="3480435" y="5270500"/>
                </a:lnTo>
                <a:lnTo>
                  <a:pt x="3426460" y="5257800"/>
                </a:lnTo>
                <a:close/>
              </a:path>
              <a:path w="7994015" h="5308600">
                <a:moveTo>
                  <a:pt x="5469890" y="5257800"/>
                </a:moveTo>
                <a:lnTo>
                  <a:pt x="3803650" y="5257800"/>
                </a:lnTo>
                <a:lnTo>
                  <a:pt x="3757295" y="5270500"/>
                </a:lnTo>
                <a:lnTo>
                  <a:pt x="5466715" y="5270500"/>
                </a:lnTo>
                <a:lnTo>
                  <a:pt x="5469890" y="5257800"/>
                </a:lnTo>
                <a:close/>
              </a:path>
              <a:path w="7994015" h="5308600">
                <a:moveTo>
                  <a:pt x="5928360" y="5257800"/>
                </a:moveTo>
                <a:lnTo>
                  <a:pt x="5908675" y="5257800"/>
                </a:lnTo>
                <a:lnTo>
                  <a:pt x="5873115" y="5270500"/>
                </a:lnTo>
                <a:lnTo>
                  <a:pt x="5990590" y="5270500"/>
                </a:lnTo>
                <a:lnTo>
                  <a:pt x="5928360" y="5257800"/>
                </a:lnTo>
                <a:close/>
              </a:path>
              <a:path w="7994015" h="5308600">
                <a:moveTo>
                  <a:pt x="6276975" y="5257800"/>
                </a:moveTo>
                <a:lnTo>
                  <a:pt x="6131560" y="5257800"/>
                </a:lnTo>
                <a:lnTo>
                  <a:pt x="6089015" y="5270500"/>
                </a:lnTo>
                <a:lnTo>
                  <a:pt x="6343650" y="5270500"/>
                </a:lnTo>
                <a:lnTo>
                  <a:pt x="6276975" y="5257800"/>
                </a:lnTo>
                <a:close/>
              </a:path>
              <a:path w="7994015" h="5308600">
                <a:moveTo>
                  <a:pt x="29845" y="4660900"/>
                </a:moveTo>
                <a:lnTo>
                  <a:pt x="12065" y="4660900"/>
                </a:lnTo>
                <a:lnTo>
                  <a:pt x="10795" y="4686300"/>
                </a:lnTo>
                <a:lnTo>
                  <a:pt x="10160" y="4711700"/>
                </a:lnTo>
                <a:lnTo>
                  <a:pt x="10795" y="4737100"/>
                </a:lnTo>
                <a:lnTo>
                  <a:pt x="12065" y="4762500"/>
                </a:lnTo>
                <a:lnTo>
                  <a:pt x="12065" y="4800600"/>
                </a:lnTo>
                <a:lnTo>
                  <a:pt x="11430" y="4813300"/>
                </a:lnTo>
                <a:lnTo>
                  <a:pt x="12065" y="4851400"/>
                </a:lnTo>
                <a:lnTo>
                  <a:pt x="12065" y="4889500"/>
                </a:lnTo>
                <a:lnTo>
                  <a:pt x="9525" y="4889500"/>
                </a:lnTo>
                <a:lnTo>
                  <a:pt x="9525" y="4902200"/>
                </a:lnTo>
                <a:lnTo>
                  <a:pt x="10795" y="4927600"/>
                </a:lnTo>
                <a:lnTo>
                  <a:pt x="12065" y="4940300"/>
                </a:lnTo>
                <a:lnTo>
                  <a:pt x="12700" y="4953000"/>
                </a:lnTo>
                <a:lnTo>
                  <a:pt x="12700" y="4965700"/>
                </a:lnTo>
                <a:lnTo>
                  <a:pt x="13335" y="4978400"/>
                </a:lnTo>
                <a:lnTo>
                  <a:pt x="15875" y="5105400"/>
                </a:lnTo>
                <a:lnTo>
                  <a:pt x="15875" y="5143500"/>
                </a:lnTo>
                <a:lnTo>
                  <a:pt x="16510" y="5181600"/>
                </a:lnTo>
                <a:lnTo>
                  <a:pt x="15875" y="5207000"/>
                </a:lnTo>
                <a:lnTo>
                  <a:pt x="9525" y="5219700"/>
                </a:lnTo>
                <a:lnTo>
                  <a:pt x="8890" y="5219700"/>
                </a:lnTo>
                <a:lnTo>
                  <a:pt x="6350" y="5232400"/>
                </a:lnTo>
                <a:lnTo>
                  <a:pt x="32384" y="5232400"/>
                </a:lnTo>
                <a:lnTo>
                  <a:pt x="33020" y="5219700"/>
                </a:lnTo>
                <a:lnTo>
                  <a:pt x="34290" y="5156200"/>
                </a:lnTo>
                <a:lnTo>
                  <a:pt x="36830" y="5054600"/>
                </a:lnTo>
                <a:lnTo>
                  <a:pt x="38100" y="4991100"/>
                </a:lnTo>
                <a:lnTo>
                  <a:pt x="36830" y="4991100"/>
                </a:lnTo>
                <a:lnTo>
                  <a:pt x="35560" y="4978400"/>
                </a:lnTo>
                <a:lnTo>
                  <a:pt x="33655" y="4965700"/>
                </a:lnTo>
                <a:lnTo>
                  <a:pt x="32384" y="4953000"/>
                </a:lnTo>
                <a:lnTo>
                  <a:pt x="31750" y="4902200"/>
                </a:lnTo>
                <a:lnTo>
                  <a:pt x="31115" y="4889500"/>
                </a:lnTo>
                <a:lnTo>
                  <a:pt x="11430" y="4889500"/>
                </a:lnTo>
                <a:lnTo>
                  <a:pt x="10795" y="4876800"/>
                </a:lnTo>
                <a:lnTo>
                  <a:pt x="31115" y="4876800"/>
                </a:lnTo>
                <a:lnTo>
                  <a:pt x="31115" y="4851400"/>
                </a:lnTo>
                <a:lnTo>
                  <a:pt x="30480" y="4800600"/>
                </a:lnTo>
                <a:lnTo>
                  <a:pt x="30480" y="4749800"/>
                </a:lnTo>
                <a:lnTo>
                  <a:pt x="29845" y="4699000"/>
                </a:lnTo>
                <a:lnTo>
                  <a:pt x="29845" y="4660900"/>
                </a:lnTo>
                <a:close/>
              </a:path>
              <a:path w="7994015" h="5308600">
                <a:moveTo>
                  <a:pt x="7984490" y="5080000"/>
                </a:moveTo>
                <a:lnTo>
                  <a:pt x="7982584" y="5080000"/>
                </a:lnTo>
                <a:lnTo>
                  <a:pt x="7983855" y="5092700"/>
                </a:lnTo>
                <a:lnTo>
                  <a:pt x="7983855" y="5130800"/>
                </a:lnTo>
                <a:lnTo>
                  <a:pt x="7986395" y="5130800"/>
                </a:lnTo>
                <a:lnTo>
                  <a:pt x="7987030" y="5105400"/>
                </a:lnTo>
                <a:lnTo>
                  <a:pt x="7986395" y="5092700"/>
                </a:lnTo>
                <a:lnTo>
                  <a:pt x="7984490" y="5080000"/>
                </a:lnTo>
                <a:close/>
              </a:path>
              <a:path w="7994015" h="5308600">
                <a:moveTo>
                  <a:pt x="7966709" y="4559300"/>
                </a:moveTo>
                <a:lnTo>
                  <a:pt x="7964170" y="4610100"/>
                </a:lnTo>
                <a:lnTo>
                  <a:pt x="7962900" y="4660900"/>
                </a:lnTo>
                <a:lnTo>
                  <a:pt x="7962265" y="4711700"/>
                </a:lnTo>
                <a:lnTo>
                  <a:pt x="7962265" y="4775200"/>
                </a:lnTo>
                <a:lnTo>
                  <a:pt x="7962900" y="4813300"/>
                </a:lnTo>
                <a:lnTo>
                  <a:pt x="7963534" y="4864100"/>
                </a:lnTo>
                <a:lnTo>
                  <a:pt x="7964805" y="4914900"/>
                </a:lnTo>
                <a:lnTo>
                  <a:pt x="7965440" y="4953000"/>
                </a:lnTo>
                <a:lnTo>
                  <a:pt x="7966709" y="5003800"/>
                </a:lnTo>
                <a:lnTo>
                  <a:pt x="7967345" y="5054600"/>
                </a:lnTo>
                <a:lnTo>
                  <a:pt x="7967345" y="5105400"/>
                </a:lnTo>
                <a:lnTo>
                  <a:pt x="7982584" y="5105400"/>
                </a:lnTo>
                <a:lnTo>
                  <a:pt x="7982711" y="4953000"/>
                </a:lnTo>
                <a:lnTo>
                  <a:pt x="7983177" y="4813300"/>
                </a:lnTo>
                <a:lnTo>
                  <a:pt x="7983299" y="4673600"/>
                </a:lnTo>
                <a:lnTo>
                  <a:pt x="7983855" y="4584700"/>
                </a:lnTo>
                <a:lnTo>
                  <a:pt x="7967980" y="4584700"/>
                </a:lnTo>
                <a:lnTo>
                  <a:pt x="7967980" y="4572000"/>
                </a:lnTo>
                <a:lnTo>
                  <a:pt x="7967345" y="4572000"/>
                </a:lnTo>
                <a:lnTo>
                  <a:pt x="7966709" y="4559300"/>
                </a:lnTo>
                <a:close/>
              </a:path>
              <a:path w="7994015" h="5308600">
                <a:moveTo>
                  <a:pt x="7990205" y="4445000"/>
                </a:moveTo>
                <a:lnTo>
                  <a:pt x="7985125" y="4445000"/>
                </a:lnTo>
                <a:lnTo>
                  <a:pt x="7985759" y="4495800"/>
                </a:lnTo>
                <a:lnTo>
                  <a:pt x="7986395" y="4559300"/>
                </a:lnTo>
                <a:lnTo>
                  <a:pt x="7986395" y="4610100"/>
                </a:lnTo>
                <a:lnTo>
                  <a:pt x="7987030" y="4648200"/>
                </a:lnTo>
                <a:lnTo>
                  <a:pt x="7986522" y="4749800"/>
                </a:lnTo>
                <a:lnTo>
                  <a:pt x="7986395" y="4864100"/>
                </a:lnTo>
                <a:lnTo>
                  <a:pt x="7985125" y="4965700"/>
                </a:lnTo>
                <a:lnTo>
                  <a:pt x="7985125" y="5054600"/>
                </a:lnTo>
                <a:lnTo>
                  <a:pt x="7987665" y="5054600"/>
                </a:lnTo>
                <a:lnTo>
                  <a:pt x="7988934" y="5041900"/>
                </a:lnTo>
                <a:lnTo>
                  <a:pt x="7990840" y="5041900"/>
                </a:lnTo>
                <a:lnTo>
                  <a:pt x="7990840" y="5003800"/>
                </a:lnTo>
                <a:lnTo>
                  <a:pt x="7988934" y="4953000"/>
                </a:lnTo>
                <a:lnTo>
                  <a:pt x="7987665" y="4902200"/>
                </a:lnTo>
                <a:lnTo>
                  <a:pt x="7988934" y="4838700"/>
                </a:lnTo>
                <a:lnTo>
                  <a:pt x="7991475" y="4838700"/>
                </a:lnTo>
                <a:lnTo>
                  <a:pt x="7991475" y="4826000"/>
                </a:lnTo>
                <a:lnTo>
                  <a:pt x="7988934" y="4826000"/>
                </a:lnTo>
                <a:lnTo>
                  <a:pt x="7987665" y="4813300"/>
                </a:lnTo>
                <a:lnTo>
                  <a:pt x="7988300" y="4787900"/>
                </a:lnTo>
                <a:lnTo>
                  <a:pt x="7993380" y="4787900"/>
                </a:lnTo>
                <a:lnTo>
                  <a:pt x="7993233" y="4737100"/>
                </a:lnTo>
                <a:lnTo>
                  <a:pt x="7992745" y="4610100"/>
                </a:lnTo>
                <a:lnTo>
                  <a:pt x="7992745" y="4559300"/>
                </a:lnTo>
                <a:lnTo>
                  <a:pt x="7991475" y="4495800"/>
                </a:lnTo>
                <a:lnTo>
                  <a:pt x="7990205" y="4445000"/>
                </a:lnTo>
                <a:close/>
              </a:path>
              <a:path w="7994015" h="5308600">
                <a:moveTo>
                  <a:pt x="7990840" y="5041900"/>
                </a:moveTo>
                <a:lnTo>
                  <a:pt x="7988934" y="5041900"/>
                </a:lnTo>
                <a:lnTo>
                  <a:pt x="7990840" y="5054600"/>
                </a:lnTo>
                <a:lnTo>
                  <a:pt x="7990840" y="5041900"/>
                </a:lnTo>
                <a:close/>
              </a:path>
              <a:path w="7994015" h="5308600">
                <a:moveTo>
                  <a:pt x="7991475" y="4838700"/>
                </a:moveTo>
                <a:lnTo>
                  <a:pt x="7988934" y="4838700"/>
                </a:lnTo>
                <a:lnTo>
                  <a:pt x="7991475" y="4851400"/>
                </a:lnTo>
                <a:lnTo>
                  <a:pt x="7991475" y="4838700"/>
                </a:lnTo>
                <a:close/>
              </a:path>
              <a:path w="7994015" h="5308600">
                <a:moveTo>
                  <a:pt x="7955915" y="0"/>
                </a:moveTo>
                <a:lnTo>
                  <a:pt x="434340" y="0"/>
                </a:lnTo>
                <a:lnTo>
                  <a:pt x="401320" y="12700"/>
                </a:lnTo>
                <a:lnTo>
                  <a:pt x="12065" y="12700"/>
                </a:lnTo>
                <a:lnTo>
                  <a:pt x="12170" y="114300"/>
                </a:lnTo>
                <a:lnTo>
                  <a:pt x="12700" y="241300"/>
                </a:lnTo>
                <a:lnTo>
                  <a:pt x="13335" y="304800"/>
                </a:lnTo>
                <a:lnTo>
                  <a:pt x="12065" y="342900"/>
                </a:lnTo>
                <a:lnTo>
                  <a:pt x="10795" y="393700"/>
                </a:lnTo>
                <a:lnTo>
                  <a:pt x="10160" y="431800"/>
                </a:lnTo>
                <a:lnTo>
                  <a:pt x="9525" y="482600"/>
                </a:lnTo>
                <a:lnTo>
                  <a:pt x="8890" y="520700"/>
                </a:lnTo>
                <a:lnTo>
                  <a:pt x="8890" y="571500"/>
                </a:lnTo>
                <a:lnTo>
                  <a:pt x="8255" y="622300"/>
                </a:lnTo>
                <a:lnTo>
                  <a:pt x="8255" y="673100"/>
                </a:lnTo>
                <a:lnTo>
                  <a:pt x="7620" y="711200"/>
                </a:lnTo>
                <a:lnTo>
                  <a:pt x="8206" y="863600"/>
                </a:lnTo>
                <a:lnTo>
                  <a:pt x="8255" y="927100"/>
                </a:lnTo>
                <a:lnTo>
                  <a:pt x="8890" y="1041400"/>
                </a:lnTo>
                <a:lnTo>
                  <a:pt x="9525" y="1092200"/>
                </a:lnTo>
                <a:lnTo>
                  <a:pt x="9652" y="1155700"/>
                </a:lnTo>
                <a:lnTo>
                  <a:pt x="10160" y="1206500"/>
                </a:lnTo>
                <a:lnTo>
                  <a:pt x="10795" y="1257300"/>
                </a:lnTo>
                <a:lnTo>
                  <a:pt x="11430" y="1320800"/>
                </a:lnTo>
                <a:lnTo>
                  <a:pt x="12065" y="1371600"/>
                </a:lnTo>
                <a:lnTo>
                  <a:pt x="13335" y="1435100"/>
                </a:lnTo>
                <a:lnTo>
                  <a:pt x="13335" y="1485900"/>
                </a:lnTo>
                <a:lnTo>
                  <a:pt x="13970" y="1536700"/>
                </a:lnTo>
                <a:lnTo>
                  <a:pt x="13970" y="1790700"/>
                </a:lnTo>
                <a:lnTo>
                  <a:pt x="13335" y="1866900"/>
                </a:lnTo>
                <a:lnTo>
                  <a:pt x="13335" y="1968500"/>
                </a:lnTo>
                <a:lnTo>
                  <a:pt x="12065" y="2070100"/>
                </a:lnTo>
                <a:lnTo>
                  <a:pt x="10160" y="2349500"/>
                </a:lnTo>
                <a:lnTo>
                  <a:pt x="9525" y="2489200"/>
                </a:lnTo>
                <a:lnTo>
                  <a:pt x="8810" y="2590800"/>
                </a:lnTo>
                <a:lnTo>
                  <a:pt x="8255" y="2679700"/>
                </a:lnTo>
                <a:lnTo>
                  <a:pt x="8255" y="2870200"/>
                </a:lnTo>
                <a:lnTo>
                  <a:pt x="8890" y="2933700"/>
                </a:lnTo>
                <a:lnTo>
                  <a:pt x="8890" y="2984500"/>
                </a:lnTo>
                <a:lnTo>
                  <a:pt x="8255" y="3035300"/>
                </a:lnTo>
                <a:lnTo>
                  <a:pt x="8255" y="3390900"/>
                </a:lnTo>
                <a:lnTo>
                  <a:pt x="8890" y="3441700"/>
                </a:lnTo>
                <a:lnTo>
                  <a:pt x="9525" y="3543300"/>
                </a:lnTo>
                <a:lnTo>
                  <a:pt x="14604" y="4013200"/>
                </a:lnTo>
                <a:lnTo>
                  <a:pt x="15875" y="4114800"/>
                </a:lnTo>
                <a:lnTo>
                  <a:pt x="15875" y="4165600"/>
                </a:lnTo>
                <a:lnTo>
                  <a:pt x="16510" y="4216400"/>
                </a:lnTo>
                <a:lnTo>
                  <a:pt x="13970" y="4318000"/>
                </a:lnTo>
                <a:lnTo>
                  <a:pt x="13335" y="4368800"/>
                </a:lnTo>
                <a:lnTo>
                  <a:pt x="12065" y="4419600"/>
                </a:lnTo>
                <a:lnTo>
                  <a:pt x="11430" y="4470400"/>
                </a:lnTo>
                <a:lnTo>
                  <a:pt x="10160" y="4521200"/>
                </a:lnTo>
                <a:lnTo>
                  <a:pt x="10160" y="4572000"/>
                </a:lnTo>
                <a:lnTo>
                  <a:pt x="9525" y="4610100"/>
                </a:lnTo>
                <a:lnTo>
                  <a:pt x="9525" y="4673600"/>
                </a:lnTo>
                <a:lnTo>
                  <a:pt x="12065" y="4660900"/>
                </a:lnTo>
                <a:lnTo>
                  <a:pt x="29845" y="4660900"/>
                </a:lnTo>
                <a:lnTo>
                  <a:pt x="29845" y="4584700"/>
                </a:lnTo>
                <a:lnTo>
                  <a:pt x="30480" y="4559300"/>
                </a:lnTo>
                <a:lnTo>
                  <a:pt x="30480" y="4495800"/>
                </a:lnTo>
                <a:lnTo>
                  <a:pt x="29845" y="4470400"/>
                </a:lnTo>
                <a:lnTo>
                  <a:pt x="29845" y="4445000"/>
                </a:lnTo>
                <a:lnTo>
                  <a:pt x="31115" y="4432300"/>
                </a:lnTo>
                <a:lnTo>
                  <a:pt x="32384" y="4368800"/>
                </a:lnTo>
                <a:lnTo>
                  <a:pt x="37465" y="4368800"/>
                </a:lnTo>
                <a:lnTo>
                  <a:pt x="37465" y="4064000"/>
                </a:lnTo>
                <a:lnTo>
                  <a:pt x="38735" y="4064000"/>
                </a:lnTo>
                <a:lnTo>
                  <a:pt x="41275" y="4025900"/>
                </a:lnTo>
                <a:lnTo>
                  <a:pt x="40640" y="3975100"/>
                </a:lnTo>
                <a:lnTo>
                  <a:pt x="38100" y="3937000"/>
                </a:lnTo>
                <a:lnTo>
                  <a:pt x="37465" y="3898900"/>
                </a:lnTo>
                <a:lnTo>
                  <a:pt x="37465" y="3873500"/>
                </a:lnTo>
                <a:lnTo>
                  <a:pt x="38100" y="3860800"/>
                </a:lnTo>
                <a:lnTo>
                  <a:pt x="39370" y="3848100"/>
                </a:lnTo>
                <a:lnTo>
                  <a:pt x="41275" y="3822700"/>
                </a:lnTo>
                <a:lnTo>
                  <a:pt x="38100" y="3797300"/>
                </a:lnTo>
                <a:lnTo>
                  <a:pt x="37465" y="3759200"/>
                </a:lnTo>
                <a:lnTo>
                  <a:pt x="38100" y="3695700"/>
                </a:lnTo>
                <a:lnTo>
                  <a:pt x="38100" y="3632200"/>
                </a:lnTo>
                <a:lnTo>
                  <a:pt x="35560" y="3581400"/>
                </a:lnTo>
                <a:lnTo>
                  <a:pt x="35560" y="3556000"/>
                </a:lnTo>
                <a:lnTo>
                  <a:pt x="38100" y="3543300"/>
                </a:lnTo>
                <a:lnTo>
                  <a:pt x="38735" y="3543300"/>
                </a:lnTo>
                <a:lnTo>
                  <a:pt x="39370" y="3517900"/>
                </a:lnTo>
                <a:lnTo>
                  <a:pt x="40005" y="3441700"/>
                </a:lnTo>
                <a:lnTo>
                  <a:pt x="41275" y="3162300"/>
                </a:lnTo>
                <a:lnTo>
                  <a:pt x="42545" y="3009900"/>
                </a:lnTo>
                <a:lnTo>
                  <a:pt x="43180" y="2971800"/>
                </a:lnTo>
                <a:lnTo>
                  <a:pt x="40640" y="2921000"/>
                </a:lnTo>
                <a:lnTo>
                  <a:pt x="40005" y="2870200"/>
                </a:lnTo>
                <a:lnTo>
                  <a:pt x="40005" y="2794000"/>
                </a:lnTo>
                <a:lnTo>
                  <a:pt x="40640" y="2692400"/>
                </a:lnTo>
                <a:lnTo>
                  <a:pt x="40640" y="2641600"/>
                </a:lnTo>
                <a:lnTo>
                  <a:pt x="40005" y="2590800"/>
                </a:lnTo>
                <a:lnTo>
                  <a:pt x="38100" y="2540000"/>
                </a:lnTo>
                <a:lnTo>
                  <a:pt x="35560" y="2501900"/>
                </a:lnTo>
                <a:lnTo>
                  <a:pt x="36830" y="2463800"/>
                </a:lnTo>
                <a:lnTo>
                  <a:pt x="37465" y="2413000"/>
                </a:lnTo>
                <a:lnTo>
                  <a:pt x="38735" y="2362200"/>
                </a:lnTo>
                <a:lnTo>
                  <a:pt x="40005" y="2260600"/>
                </a:lnTo>
                <a:lnTo>
                  <a:pt x="40005" y="2197100"/>
                </a:lnTo>
                <a:lnTo>
                  <a:pt x="39370" y="2146300"/>
                </a:lnTo>
                <a:lnTo>
                  <a:pt x="38100" y="2095500"/>
                </a:lnTo>
                <a:lnTo>
                  <a:pt x="39370" y="2095500"/>
                </a:lnTo>
                <a:lnTo>
                  <a:pt x="39370" y="1993900"/>
                </a:lnTo>
                <a:lnTo>
                  <a:pt x="38735" y="1930400"/>
                </a:lnTo>
                <a:lnTo>
                  <a:pt x="37465" y="1828800"/>
                </a:lnTo>
                <a:lnTo>
                  <a:pt x="36830" y="1765300"/>
                </a:lnTo>
                <a:lnTo>
                  <a:pt x="35560" y="1714500"/>
                </a:lnTo>
                <a:lnTo>
                  <a:pt x="33655" y="1676400"/>
                </a:lnTo>
                <a:lnTo>
                  <a:pt x="31115" y="1638300"/>
                </a:lnTo>
                <a:lnTo>
                  <a:pt x="37465" y="1600200"/>
                </a:lnTo>
                <a:lnTo>
                  <a:pt x="40005" y="1549400"/>
                </a:lnTo>
                <a:lnTo>
                  <a:pt x="41275" y="1498600"/>
                </a:lnTo>
                <a:lnTo>
                  <a:pt x="43180" y="1447800"/>
                </a:lnTo>
                <a:lnTo>
                  <a:pt x="40640" y="1371600"/>
                </a:lnTo>
                <a:lnTo>
                  <a:pt x="40005" y="1333500"/>
                </a:lnTo>
                <a:lnTo>
                  <a:pt x="39370" y="1282700"/>
                </a:lnTo>
                <a:lnTo>
                  <a:pt x="38100" y="1168400"/>
                </a:lnTo>
                <a:lnTo>
                  <a:pt x="36195" y="1016000"/>
                </a:lnTo>
                <a:lnTo>
                  <a:pt x="34925" y="965200"/>
                </a:lnTo>
                <a:lnTo>
                  <a:pt x="36830" y="927100"/>
                </a:lnTo>
                <a:lnTo>
                  <a:pt x="36830" y="838200"/>
                </a:lnTo>
                <a:lnTo>
                  <a:pt x="40005" y="825500"/>
                </a:lnTo>
                <a:lnTo>
                  <a:pt x="38100" y="762000"/>
                </a:lnTo>
                <a:lnTo>
                  <a:pt x="36195" y="711200"/>
                </a:lnTo>
                <a:lnTo>
                  <a:pt x="34925" y="647700"/>
                </a:lnTo>
                <a:lnTo>
                  <a:pt x="34290" y="596900"/>
                </a:lnTo>
                <a:lnTo>
                  <a:pt x="33020" y="546100"/>
                </a:lnTo>
                <a:lnTo>
                  <a:pt x="31750" y="457200"/>
                </a:lnTo>
                <a:lnTo>
                  <a:pt x="31750" y="190500"/>
                </a:lnTo>
                <a:lnTo>
                  <a:pt x="32384" y="114300"/>
                </a:lnTo>
                <a:lnTo>
                  <a:pt x="33020" y="63500"/>
                </a:lnTo>
                <a:lnTo>
                  <a:pt x="33020" y="38100"/>
                </a:lnTo>
                <a:lnTo>
                  <a:pt x="33655" y="25400"/>
                </a:lnTo>
                <a:lnTo>
                  <a:pt x="7955915" y="25400"/>
                </a:lnTo>
                <a:lnTo>
                  <a:pt x="7955915" y="0"/>
                </a:lnTo>
                <a:close/>
              </a:path>
              <a:path w="7994015" h="5308600">
                <a:moveTo>
                  <a:pt x="7967345" y="4368800"/>
                </a:moveTo>
                <a:lnTo>
                  <a:pt x="7968615" y="4432300"/>
                </a:lnTo>
                <a:lnTo>
                  <a:pt x="7969250" y="4483100"/>
                </a:lnTo>
                <a:lnTo>
                  <a:pt x="7969250" y="4533900"/>
                </a:lnTo>
                <a:lnTo>
                  <a:pt x="7967980" y="4584700"/>
                </a:lnTo>
                <a:lnTo>
                  <a:pt x="7983855" y="4584700"/>
                </a:lnTo>
                <a:lnTo>
                  <a:pt x="7984490" y="4495800"/>
                </a:lnTo>
                <a:lnTo>
                  <a:pt x="7985125" y="4445000"/>
                </a:lnTo>
                <a:lnTo>
                  <a:pt x="7990205" y="4445000"/>
                </a:lnTo>
                <a:lnTo>
                  <a:pt x="7988300" y="4394200"/>
                </a:lnTo>
                <a:lnTo>
                  <a:pt x="7988934" y="4381500"/>
                </a:lnTo>
                <a:lnTo>
                  <a:pt x="7969884" y="4381500"/>
                </a:lnTo>
                <a:lnTo>
                  <a:pt x="7967345" y="4368800"/>
                </a:lnTo>
                <a:close/>
              </a:path>
              <a:path w="7994015" h="5308600">
                <a:moveTo>
                  <a:pt x="37465" y="4368800"/>
                </a:moveTo>
                <a:lnTo>
                  <a:pt x="34925" y="4368800"/>
                </a:lnTo>
                <a:lnTo>
                  <a:pt x="35560" y="4381500"/>
                </a:lnTo>
                <a:lnTo>
                  <a:pt x="37465" y="4381500"/>
                </a:lnTo>
                <a:lnTo>
                  <a:pt x="37465" y="4368800"/>
                </a:lnTo>
                <a:close/>
              </a:path>
              <a:path w="7994015" h="5308600">
                <a:moveTo>
                  <a:pt x="7988300" y="4076700"/>
                </a:moveTo>
                <a:lnTo>
                  <a:pt x="7969250" y="4076700"/>
                </a:lnTo>
                <a:lnTo>
                  <a:pt x="7968615" y="4114800"/>
                </a:lnTo>
                <a:lnTo>
                  <a:pt x="7967345" y="4216400"/>
                </a:lnTo>
                <a:lnTo>
                  <a:pt x="7967345" y="4279900"/>
                </a:lnTo>
                <a:lnTo>
                  <a:pt x="7969884" y="4381500"/>
                </a:lnTo>
                <a:lnTo>
                  <a:pt x="7988934" y="4381500"/>
                </a:lnTo>
                <a:lnTo>
                  <a:pt x="7990840" y="4356100"/>
                </a:lnTo>
                <a:lnTo>
                  <a:pt x="7991475" y="4229100"/>
                </a:lnTo>
                <a:lnTo>
                  <a:pt x="7994015" y="4178300"/>
                </a:lnTo>
                <a:lnTo>
                  <a:pt x="7991475" y="4114800"/>
                </a:lnTo>
                <a:lnTo>
                  <a:pt x="7990205" y="4089400"/>
                </a:lnTo>
                <a:lnTo>
                  <a:pt x="7988300" y="4076700"/>
                </a:lnTo>
                <a:close/>
              </a:path>
              <a:path w="7994015" h="5308600">
                <a:moveTo>
                  <a:pt x="7969567" y="4064000"/>
                </a:moveTo>
                <a:lnTo>
                  <a:pt x="38735" y="4064000"/>
                </a:lnTo>
                <a:lnTo>
                  <a:pt x="38100" y="4076700"/>
                </a:lnTo>
                <a:lnTo>
                  <a:pt x="7969250" y="4076700"/>
                </a:lnTo>
                <a:lnTo>
                  <a:pt x="7969567" y="4064000"/>
                </a:lnTo>
                <a:close/>
              </a:path>
              <a:path w="7994015" h="5308600">
                <a:moveTo>
                  <a:pt x="7962265" y="3454400"/>
                </a:moveTo>
                <a:lnTo>
                  <a:pt x="7964805" y="3505200"/>
                </a:lnTo>
                <a:lnTo>
                  <a:pt x="7964805" y="3581400"/>
                </a:lnTo>
                <a:lnTo>
                  <a:pt x="7966075" y="3632200"/>
                </a:lnTo>
                <a:lnTo>
                  <a:pt x="7970520" y="3644900"/>
                </a:lnTo>
                <a:lnTo>
                  <a:pt x="7967345" y="3695700"/>
                </a:lnTo>
                <a:lnTo>
                  <a:pt x="7969884" y="3746500"/>
                </a:lnTo>
                <a:lnTo>
                  <a:pt x="7971790" y="3797300"/>
                </a:lnTo>
                <a:lnTo>
                  <a:pt x="7972425" y="3835400"/>
                </a:lnTo>
                <a:lnTo>
                  <a:pt x="7972425" y="3937000"/>
                </a:lnTo>
                <a:lnTo>
                  <a:pt x="7970520" y="4025900"/>
                </a:lnTo>
                <a:lnTo>
                  <a:pt x="7969567" y="4064000"/>
                </a:lnTo>
                <a:lnTo>
                  <a:pt x="7988300" y="4064000"/>
                </a:lnTo>
                <a:lnTo>
                  <a:pt x="7988300" y="4013200"/>
                </a:lnTo>
                <a:lnTo>
                  <a:pt x="7988934" y="3898900"/>
                </a:lnTo>
                <a:lnTo>
                  <a:pt x="7988934" y="3784600"/>
                </a:lnTo>
                <a:lnTo>
                  <a:pt x="7989570" y="3695700"/>
                </a:lnTo>
                <a:lnTo>
                  <a:pt x="7989570" y="3479800"/>
                </a:lnTo>
                <a:lnTo>
                  <a:pt x="7966709" y="3479800"/>
                </a:lnTo>
                <a:lnTo>
                  <a:pt x="7962265" y="3454400"/>
                </a:lnTo>
                <a:close/>
              </a:path>
              <a:path w="7994015" h="5308600">
                <a:moveTo>
                  <a:pt x="38735" y="3543300"/>
                </a:moveTo>
                <a:lnTo>
                  <a:pt x="38100" y="3543300"/>
                </a:lnTo>
                <a:lnTo>
                  <a:pt x="38735" y="3556000"/>
                </a:lnTo>
                <a:lnTo>
                  <a:pt x="38735" y="3543300"/>
                </a:lnTo>
                <a:close/>
              </a:path>
              <a:path w="7994015" h="5308600">
                <a:moveTo>
                  <a:pt x="7964805" y="1155700"/>
                </a:moveTo>
                <a:lnTo>
                  <a:pt x="7964932" y="1536700"/>
                </a:lnTo>
                <a:lnTo>
                  <a:pt x="7965397" y="1676400"/>
                </a:lnTo>
                <a:lnTo>
                  <a:pt x="7965440" y="2120900"/>
                </a:lnTo>
                <a:lnTo>
                  <a:pt x="7966075" y="2171700"/>
                </a:lnTo>
                <a:lnTo>
                  <a:pt x="7966709" y="2311400"/>
                </a:lnTo>
                <a:lnTo>
                  <a:pt x="7967345" y="2349500"/>
                </a:lnTo>
                <a:lnTo>
                  <a:pt x="7967345" y="2476500"/>
                </a:lnTo>
                <a:lnTo>
                  <a:pt x="7964170" y="2476500"/>
                </a:lnTo>
                <a:lnTo>
                  <a:pt x="7966709" y="2578100"/>
                </a:lnTo>
                <a:lnTo>
                  <a:pt x="7967345" y="2628900"/>
                </a:lnTo>
                <a:lnTo>
                  <a:pt x="7967345" y="2768600"/>
                </a:lnTo>
                <a:lnTo>
                  <a:pt x="7962900" y="3124200"/>
                </a:lnTo>
                <a:lnTo>
                  <a:pt x="7962900" y="3327400"/>
                </a:lnTo>
                <a:lnTo>
                  <a:pt x="7963534" y="3378200"/>
                </a:lnTo>
                <a:lnTo>
                  <a:pt x="7964805" y="3429000"/>
                </a:lnTo>
                <a:lnTo>
                  <a:pt x="7966709" y="3479800"/>
                </a:lnTo>
                <a:lnTo>
                  <a:pt x="7989570" y="3479800"/>
                </a:lnTo>
                <a:lnTo>
                  <a:pt x="7989570" y="3263900"/>
                </a:lnTo>
                <a:lnTo>
                  <a:pt x="7988934" y="3225800"/>
                </a:lnTo>
                <a:lnTo>
                  <a:pt x="7988934" y="3111500"/>
                </a:lnTo>
                <a:lnTo>
                  <a:pt x="7988300" y="3060700"/>
                </a:lnTo>
                <a:lnTo>
                  <a:pt x="7987665" y="2959100"/>
                </a:lnTo>
                <a:lnTo>
                  <a:pt x="7986395" y="2806700"/>
                </a:lnTo>
                <a:lnTo>
                  <a:pt x="7986297" y="2692400"/>
                </a:lnTo>
                <a:lnTo>
                  <a:pt x="7985857" y="2578100"/>
                </a:lnTo>
                <a:lnTo>
                  <a:pt x="7985759" y="2451100"/>
                </a:lnTo>
                <a:lnTo>
                  <a:pt x="7984490" y="2425700"/>
                </a:lnTo>
                <a:lnTo>
                  <a:pt x="7982584" y="2349500"/>
                </a:lnTo>
                <a:lnTo>
                  <a:pt x="7981950" y="2311400"/>
                </a:lnTo>
                <a:lnTo>
                  <a:pt x="7981950" y="2197100"/>
                </a:lnTo>
                <a:lnTo>
                  <a:pt x="7982584" y="2120900"/>
                </a:lnTo>
                <a:lnTo>
                  <a:pt x="7983220" y="2032000"/>
                </a:lnTo>
                <a:lnTo>
                  <a:pt x="7983220" y="1930400"/>
                </a:lnTo>
                <a:lnTo>
                  <a:pt x="7984490" y="1828800"/>
                </a:lnTo>
                <a:lnTo>
                  <a:pt x="7984490" y="1765300"/>
                </a:lnTo>
                <a:lnTo>
                  <a:pt x="7985125" y="1676400"/>
                </a:lnTo>
                <a:lnTo>
                  <a:pt x="7983855" y="1574800"/>
                </a:lnTo>
                <a:lnTo>
                  <a:pt x="7985125" y="1574800"/>
                </a:lnTo>
                <a:lnTo>
                  <a:pt x="7983855" y="1536700"/>
                </a:lnTo>
                <a:lnTo>
                  <a:pt x="7982584" y="1435100"/>
                </a:lnTo>
                <a:lnTo>
                  <a:pt x="7981950" y="1371600"/>
                </a:lnTo>
                <a:lnTo>
                  <a:pt x="7981950" y="1270000"/>
                </a:lnTo>
                <a:lnTo>
                  <a:pt x="7982584" y="1219200"/>
                </a:lnTo>
                <a:lnTo>
                  <a:pt x="7980045" y="1168400"/>
                </a:lnTo>
                <a:lnTo>
                  <a:pt x="7966709" y="1168400"/>
                </a:lnTo>
                <a:lnTo>
                  <a:pt x="7964805" y="1155700"/>
                </a:lnTo>
                <a:close/>
              </a:path>
              <a:path w="7994015" h="5308600">
                <a:moveTo>
                  <a:pt x="39370" y="2095500"/>
                </a:moveTo>
                <a:lnTo>
                  <a:pt x="38100" y="2095500"/>
                </a:lnTo>
                <a:lnTo>
                  <a:pt x="40005" y="2108200"/>
                </a:lnTo>
                <a:lnTo>
                  <a:pt x="39370" y="2095500"/>
                </a:lnTo>
                <a:close/>
              </a:path>
              <a:path w="7994015" h="5308600">
                <a:moveTo>
                  <a:pt x="7963534" y="609600"/>
                </a:moveTo>
                <a:lnTo>
                  <a:pt x="7964170" y="635000"/>
                </a:lnTo>
                <a:lnTo>
                  <a:pt x="7964805" y="647700"/>
                </a:lnTo>
                <a:lnTo>
                  <a:pt x="7965440" y="673100"/>
                </a:lnTo>
                <a:lnTo>
                  <a:pt x="7965440" y="698500"/>
                </a:lnTo>
                <a:lnTo>
                  <a:pt x="7966075" y="711200"/>
                </a:lnTo>
                <a:lnTo>
                  <a:pt x="7966709" y="749300"/>
                </a:lnTo>
                <a:lnTo>
                  <a:pt x="7966709" y="863600"/>
                </a:lnTo>
                <a:lnTo>
                  <a:pt x="7966075" y="914400"/>
                </a:lnTo>
                <a:lnTo>
                  <a:pt x="7966075" y="965200"/>
                </a:lnTo>
                <a:lnTo>
                  <a:pt x="7965440" y="1016000"/>
                </a:lnTo>
                <a:lnTo>
                  <a:pt x="7965440" y="1092200"/>
                </a:lnTo>
                <a:lnTo>
                  <a:pt x="7966075" y="1117600"/>
                </a:lnTo>
                <a:lnTo>
                  <a:pt x="7966709" y="1168400"/>
                </a:lnTo>
                <a:lnTo>
                  <a:pt x="7980045" y="1168400"/>
                </a:lnTo>
                <a:lnTo>
                  <a:pt x="7978775" y="1143000"/>
                </a:lnTo>
                <a:lnTo>
                  <a:pt x="7978775" y="952500"/>
                </a:lnTo>
                <a:lnTo>
                  <a:pt x="7980680" y="787400"/>
                </a:lnTo>
                <a:lnTo>
                  <a:pt x="7981315" y="685800"/>
                </a:lnTo>
                <a:lnTo>
                  <a:pt x="7981950" y="622300"/>
                </a:lnTo>
                <a:lnTo>
                  <a:pt x="7966709" y="622300"/>
                </a:lnTo>
                <a:lnTo>
                  <a:pt x="7963534" y="609600"/>
                </a:lnTo>
                <a:close/>
              </a:path>
              <a:path w="7994015" h="5308600">
                <a:moveTo>
                  <a:pt x="7983220" y="0"/>
                </a:moveTo>
                <a:lnTo>
                  <a:pt x="7956550" y="0"/>
                </a:lnTo>
                <a:lnTo>
                  <a:pt x="7956550" y="25400"/>
                </a:lnTo>
                <a:lnTo>
                  <a:pt x="7960995" y="25400"/>
                </a:lnTo>
                <a:lnTo>
                  <a:pt x="7960995" y="50800"/>
                </a:lnTo>
                <a:lnTo>
                  <a:pt x="7961630" y="76200"/>
                </a:lnTo>
                <a:lnTo>
                  <a:pt x="7961630" y="127000"/>
                </a:lnTo>
                <a:lnTo>
                  <a:pt x="7962265" y="165100"/>
                </a:lnTo>
                <a:lnTo>
                  <a:pt x="7962265" y="368300"/>
                </a:lnTo>
                <a:lnTo>
                  <a:pt x="7964805" y="571500"/>
                </a:lnTo>
                <a:lnTo>
                  <a:pt x="7966709" y="622300"/>
                </a:lnTo>
                <a:lnTo>
                  <a:pt x="7981950" y="622300"/>
                </a:lnTo>
                <a:lnTo>
                  <a:pt x="7982584" y="546100"/>
                </a:lnTo>
                <a:lnTo>
                  <a:pt x="7982584" y="139700"/>
                </a:lnTo>
                <a:lnTo>
                  <a:pt x="7983220" y="88900"/>
                </a:lnTo>
                <a:lnTo>
                  <a:pt x="7983220" y="0"/>
                </a:lnTo>
                <a:close/>
              </a:path>
              <a:path w="7994015" h="5308600">
                <a:moveTo>
                  <a:pt x="389890" y="25400"/>
                </a:moveTo>
                <a:lnTo>
                  <a:pt x="41910" y="25400"/>
                </a:lnTo>
                <a:lnTo>
                  <a:pt x="184150" y="38100"/>
                </a:lnTo>
                <a:lnTo>
                  <a:pt x="355600" y="38100"/>
                </a:lnTo>
                <a:lnTo>
                  <a:pt x="389890" y="25400"/>
                </a:lnTo>
                <a:close/>
              </a:path>
              <a:path w="7994015" h="5308600">
                <a:moveTo>
                  <a:pt x="2342515" y="25400"/>
                </a:moveTo>
                <a:lnTo>
                  <a:pt x="1122680" y="25400"/>
                </a:lnTo>
                <a:lnTo>
                  <a:pt x="1111885" y="38100"/>
                </a:lnTo>
                <a:lnTo>
                  <a:pt x="2091055" y="38100"/>
                </a:lnTo>
                <a:lnTo>
                  <a:pt x="2342515" y="25400"/>
                </a:lnTo>
                <a:close/>
              </a:path>
            </a:pathLst>
          </a:custGeom>
          <a:solidFill>
            <a:srgbClr val="000000">
              <a:alpha val="6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59" y="6085840"/>
            <a:ext cx="4234815" cy="1120140"/>
          </a:xfrm>
          <a:custGeom>
            <a:avLst/>
            <a:gdLst/>
            <a:ahLst/>
            <a:cxnLst/>
            <a:rect l="l" t="t" r="r" b="b"/>
            <a:pathLst>
              <a:path w="4234815" h="1120140">
                <a:moveTo>
                  <a:pt x="142874" y="719455"/>
                </a:moveTo>
                <a:lnTo>
                  <a:pt x="133984" y="740410"/>
                </a:lnTo>
                <a:lnTo>
                  <a:pt x="139064" y="789305"/>
                </a:lnTo>
                <a:lnTo>
                  <a:pt x="150494" y="848360"/>
                </a:lnTo>
                <a:lnTo>
                  <a:pt x="163829" y="901065"/>
                </a:lnTo>
                <a:lnTo>
                  <a:pt x="182244" y="964565"/>
                </a:lnTo>
                <a:lnTo>
                  <a:pt x="207009" y="1034415"/>
                </a:lnTo>
                <a:lnTo>
                  <a:pt x="222249" y="1068070"/>
                </a:lnTo>
                <a:lnTo>
                  <a:pt x="227964" y="1081405"/>
                </a:lnTo>
                <a:lnTo>
                  <a:pt x="236854" y="1099185"/>
                </a:lnTo>
                <a:lnTo>
                  <a:pt x="248284" y="1114425"/>
                </a:lnTo>
                <a:lnTo>
                  <a:pt x="260984" y="1120140"/>
                </a:lnTo>
                <a:lnTo>
                  <a:pt x="142874" y="719455"/>
                </a:lnTo>
                <a:close/>
              </a:path>
              <a:path w="4234815" h="1120140">
                <a:moveTo>
                  <a:pt x="431164" y="703580"/>
                </a:moveTo>
                <a:lnTo>
                  <a:pt x="142874" y="719455"/>
                </a:lnTo>
                <a:lnTo>
                  <a:pt x="260984" y="1120140"/>
                </a:lnTo>
                <a:lnTo>
                  <a:pt x="4090669" y="842010"/>
                </a:lnTo>
                <a:lnTo>
                  <a:pt x="4090500" y="841375"/>
                </a:lnTo>
                <a:lnTo>
                  <a:pt x="502919" y="841375"/>
                </a:lnTo>
                <a:lnTo>
                  <a:pt x="490219" y="835025"/>
                </a:lnTo>
                <a:lnTo>
                  <a:pt x="464184" y="788670"/>
                </a:lnTo>
                <a:lnTo>
                  <a:pt x="436244" y="720090"/>
                </a:lnTo>
                <a:lnTo>
                  <a:pt x="431164" y="703580"/>
                </a:lnTo>
                <a:close/>
              </a:path>
              <a:path w="4234815" h="1120140">
                <a:moveTo>
                  <a:pt x="4090670" y="842010"/>
                </a:moveTo>
                <a:lnTo>
                  <a:pt x="260984" y="1120140"/>
                </a:lnTo>
                <a:lnTo>
                  <a:pt x="1177924" y="1075690"/>
                </a:lnTo>
                <a:lnTo>
                  <a:pt x="2045334" y="1050290"/>
                </a:lnTo>
                <a:lnTo>
                  <a:pt x="4128769" y="1042035"/>
                </a:lnTo>
                <a:lnTo>
                  <a:pt x="4130040" y="1039495"/>
                </a:lnTo>
                <a:lnTo>
                  <a:pt x="4124960" y="990600"/>
                </a:lnTo>
                <a:lnTo>
                  <a:pt x="4113529" y="930910"/>
                </a:lnTo>
                <a:lnTo>
                  <a:pt x="4100829" y="878205"/>
                </a:lnTo>
                <a:lnTo>
                  <a:pt x="4093844" y="850265"/>
                </a:lnTo>
                <a:lnTo>
                  <a:pt x="4090670" y="842010"/>
                </a:lnTo>
                <a:close/>
              </a:path>
              <a:path w="4234815" h="1120140">
                <a:moveTo>
                  <a:pt x="4128769" y="1042035"/>
                </a:moveTo>
                <a:lnTo>
                  <a:pt x="2912110" y="1042035"/>
                </a:lnTo>
                <a:lnTo>
                  <a:pt x="3771265" y="1050925"/>
                </a:lnTo>
                <a:lnTo>
                  <a:pt x="4122419" y="1059815"/>
                </a:lnTo>
                <a:lnTo>
                  <a:pt x="4128769" y="1042035"/>
                </a:lnTo>
                <a:close/>
              </a:path>
              <a:path w="4234815" h="1120140">
                <a:moveTo>
                  <a:pt x="4225925" y="831850"/>
                </a:moveTo>
                <a:lnTo>
                  <a:pt x="4088129" y="832485"/>
                </a:lnTo>
                <a:lnTo>
                  <a:pt x="4090669" y="841375"/>
                </a:lnTo>
                <a:lnTo>
                  <a:pt x="4090669" y="842010"/>
                </a:lnTo>
                <a:lnTo>
                  <a:pt x="4225925" y="831850"/>
                </a:lnTo>
                <a:close/>
              </a:path>
              <a:path w="4234815" h="1120140">
                <a:moveTo>
                  <a:pt x="462279" y="701675"/>
                </a:moveTo>
                <a:lnTo>
                  <a:pt x="431164" y="703580"/>
                </a:lnTo>
                <a:lnTo>
                  <a:pt x="436244" y="720090"/>
                </a:lnTo>
                <a:lnTo>
                  <a:pt x="449579" y="755015"/>
                </a:lnTo>
                <a:lnTo>
                  <a:pt x="470534" y="802640"/>
                </a:lnTo>
                <a:lnTo>
                  <a:pt x="502919" y="841375"/>
                </a:lnTo>
                <a:lnTo>
                  <a:pt x="462279" y="701675"/>
                </a:lnTo>
                <a:close/>
              </a:path>
              <a:path w="4234815" h="1120140">
                <a:moveTo>
                  <a:pt x="2146935" y="645795"/>
                </a:moveTo>
                <a:lnTo>
                  <a:pt x="1300480" y="666115"/>
                </a:lnTo>
                <a:lnTo>
                  <a:pt x="462279" y="701675"/>
                </a:lnTo>
                <a:lnTo>
                  <a:pt x="502919" y="841375"/>
                </a:lnTo>
                <a:lnTo>
                  <a:pt x="2146935" y="645795"/>
                </a:lnTo>
                <a:close/>
              </a:path>
              <a:path w="4234815" h="1120140">
                <a:moveTo>
                  <a:pt x="2780029" y="641350"/>
                </a:moveTo>
                <a:lnTo>
                  <a:pt x="2146935" y="645795"/>
                </a:lnTo>
                <a:lnTo>
                  <a:pt x="502919" y="841375"/>
                </a:lnTo>
                <a:lnTo>
                  <a:pt x="4088129" y="832485"/>
                </a:lnTo>
                <a:lnTo>
                  <a:pt x="4070985" y="779780"/>
                </a:lnTo>
                <a:lnTo>
                  <a:pt x="4043044" y="711200"/>
                </a:lnTo>
                <a:lnTo>
                  <a:pt x="4017644" y="665480"/>
                </a:lnTo>
                <a:lnTo>
                  <a:pt x="3647440" y="650240"/>
                </a:lnTo>
                <a:lnTo>
                  <a:pt x="2780029" y="641350"/>
                </a:lnTo>
                <a:close/>
              </a:path>
              <a:path w="4234815" h="1120140">
                <a:moveTo>
                  <a:pt x="4088129" y="832485"/>
                </a:moveTo>
                <a:lnTo>
                  <a:pt x="502919" y="841375"/>
                </a:lnTo>
                <a:lnTo>
                  <a:pt x="4090500" y="841375"/>
                </a:lnTo>
                <a:lnTo>
                  <a:pt x="4088129" y="832485"/>
                </a:lnTo>
                <a:close/>
              </a:path>
              <a:path w="4234815" h="1120140">
                <a:moveTo>
                  <a:pt x="4170044" y="641350"/>
                </a:moveTo>
                <a:lnTo>
                  <a:pt x="2780029" y="641350"/>
                </a:lnTo>
                <a:lnTo>
                  <a:pt x="3647440" y="650240"/>
                </a:lnTo>
                <a:lnTo>
                  <a:pt x="4004310" y="659130"/>
                </a:lnTo>
                <a:lnTo>
                  <a:pt x="4036694" y="697230"/>
                </a:lnTo>
                <a:lnTo>
                  <a:pt x="4057650" y="744855"/>
                </a:lnTo>
                <a:lnTo>
                  <a:pt x="4082415" y="814705"/>
                </a:lnTo>
                <a:lnTo>
                  <a:pt x="4088129" y="832485"/>
                </a:lnTo>
                <a:lnTo>
                  <a:pt x="4225925" y="831850"/>
                </a:lnTo>
                <a:lnTo>
                  <a:pt x="4170044" y="641350"/>
                </a:lnTo>
                <a:close/>
              </a:path>
              <a:path w="4234815" h="1120140">
                <a:moveTo>
                  <a:pt x="4108450" y="431165"/>
                </a:moveTo>
                <a:lnTo>
                  <a:pt x="4225925" y="831850"/>
                </a:lnTo>
                <a:lnTo>
                  <a:pt x="4234815" y="810895"/>
                </a:lnTo>
                <a:lnTo>
                  <a:pt x="4230370" y="762000"/>
                </a:lnTo>
                <a:lnTo>
                  <a:pt x="4218305" y="702945"/>
                </a:lnTo>
                <a:lnTo>
                  <a:pt x="4204970" y="650875"/>
                </a:lnTo>
                <a:lnTo>
                  <a:pt x="4186554" y="587375"/>
                </a:lnTo>
                <a:lnTo>
                  <a:pt x="4161790" y="517525"/>
                </a:lnTo>
                <a:lnTo>
                  <a:pt x="4146550" y="483870"/>
                </a:lnTo>
                <a:lnTo>
                  <a:pt x="4140835" y="469900"/>
                </a:lnTo>
                <a:lnTo>
                  <a:pt x="4131944" y="452120"/>
                </a:lnTo>
                <a:lnTo>
                  <a:pt x="4121150" y="437515"/>
                </a:lnTo>
                <a:lnTo>
                  <a:pt x="4108450" y="431165"/>
                </a:lnTo>
                <a:close/>
              </a:path>
              <a:path w="4234815" h="1120140">
                <a:moveTo>
                  <a:pt x="429259" y="699135"/>
                </a:moveTo>
                <a:lnTo>
                  <a:pt x="142874" y="719455"/>
                </a:lnTo>
                <a:lnTo>
                  <a:pt x="431164" y="703580"/>
                </a:lnTo>
                <a:lnTo>
                  <a:pt x="429259" y="699135"/>
                </a:lnTo>
                <a:close/>
              </a:path>
              <a:path w="4234815" h="1120140">
                <a:moveTo>
                  <a:pt x="4108450" y="431165"/>
                </a:moveTo>
                <a:lnTo>
                  <a:pt x="1158228" y="645795"/>
                </a:lnTo>
                <a:lnTo>
                  <a:pt x="429259" y="699135"/>
                </a:lnTo>
                <a:lnTo>
                  <a:pt x="431164" y="703580"/>
                </a:lnTo>
                <a:lnTo>
                  <a:pt x="462279" y="701675"/>
                </a:lnTo>
                <a:lnTo>
                  <a:pt x="460375" y="696595"/>
                </a:lnTo>
                <a:lnTo>
                  <a:pt x="582022" y="696595"/>
                </a:lnTo>
                <a:lnTo>
                  <a:pt x="1300480" y="666115"/>
                </a:lnTo>
                <a:lnTo>
                  <a:pt x="2146935" y="645794"/>
                </a:lnTo>
                <a:lnTo>
                  <a:pt x="3714114" y="459740"/>
                </a:lnTo>
                <a:lnTo>
                  <a:pt x="4116823" y="459740"/>
                </a:lnTo>
                <a:lnTo>
                  <a:pt x="4108450" y="431165"/>
                </a:lnTo>
                <a:close/>
              </a:path>
              <a:path w="4234815" h="1120140">
                <a:moveTo>
                  <a:pt x="582022" y="696595"/>
                </a:moveTo>
                <a:lnTo>
                  <a:pt x="460375" y="696595"/>
                </a:lnTo>
                <a:lnTo>
                  <a:pt x="462279" y="701675"/>
                </a:lnTo>
                <a:lnTo>
                  <a:pt x="582022" y="696595"/>
                </a:lnTo>
                <a:close/>
              </a:path>
              <a:path w="4234815" h="1120140">
                <a:moveTo>
                  <a:pt x="407669" y="518160"/>
                </a:moveTo>
                <a:lnTo>
                  <a:pt x="382269" y="518795"/>
                </a:lnTo>
                <a:lnTo>
                  <a:pt x="392429" y="569595"/>
                </a:lnTo>
                <a:lnTo>
                  <a:pt x="405764" y="621665"/>
                </a:lnTo>
                <a:lnTo>
                  <a:pt x="411479" y="641350"/>
                </a:lnTo>
                <a:lnTo>
                  <a:pt x="424814" y="685165"/>
                </a:lnTo>
                <a:lnTo>
                  <a:pt x="429259" y="699135"/>
                </a:lnTo>
                <a:lnTo>
                  <a:pt x="460374" y="696595"/>
                </a:lnTo>
                <a:lnTo>
                  <a:pt x="407669" y="518160"/>
                </a:lnTo>
                <a:close/>
              </a:path>
              <a:path w="4234815" h="1120140">
                <a:moveTo>
                  <a:pt x="3952240" y="431800"/>
                </a:moveTo>
                <a:lnTo>
                  <a:pt x="3140710" y="433705"/>
                </a:lnTo>
                <a:lnTo>
                  <a:pt x="407669" y="518160"/>
                </a:lnTo>
                <a:lnTo>
                  <a:pt x="460375" y="696595"/>
                </a:lnTo>
                <a:lnTo>
                  <a:pt x="3714114" y="459740"/>
                </a:lnTo>
                <a:lnTo>
                  <a:pt x="3952240" y="431800"/>
                </a:lnTo>
                <a:close/>
              </a:path>
              <a:path w="4234815" h="1120140">
                <a:moveTo>
                  <a:pt x="4116823" y="459740"/>
                </a:moveTo>
                <a:lnTo>
                  <a:pt x="3714114" y="459740"/>
                </a:lnTo>
                <a:lnTo>
                  <a:pt x="2146935" y="645795"/>
                </a:lnTo>
                <a:lnTo>
                  <a:pt x="4170044" y="641350"/>
                </a:lnTo>
                <a:lnTo>
                  <a:pt x="4116823" y="459740"/>
                </a:lnTo>
                <a:close/>
              </a:path>
              <a:path w="4234815" h="1120140">
                <a:moveTo>
                  <a:pt x="4097654" y="0"/>
                </a:moveTo>
                <a:lnTo>
                  <a:pt x="8254" y="126365"/>
                </a:lnTo>
                <a:lnTo>
                  <a:pt x="0" y="146685"/>
                </a:lnTo>
                <a:lnTo>
                  <a:pt x="5079" y="195580"/>
                </a:lnTo>
                <a:lnTo>
                  <a:pt x="16509" y="254635"/>
                </a:lnTo>
                <a:lnTo>
                  <a:pt x="29209" y="307340"/>
                </a:lnTo>
                <a:lnTo>
                  <a:pt x="48259" y="370840"/>
                </a:lnTo>
                <a:lnTo>
                  <a:pt x="73024" y="440690"/>
                </a:lnTo>
                <a:lnTo>
                  <a:pt x="93979" y="488315"/>
                </a:lnTo>
                <a:lnTo>
                  <a:pt x="126364" y="527050"/>
                </a:lnTo>
                <a:lnTo>
                  <a:pt x="382269" y="518795"/>
                </a:lnTo>
                <a:lnTo>
                  <a:pt x="380364" y="510540"/>
                </a:lnTo>
                <a:lnTo>
                  <a:pt x="375919" y="461645"/>
                </a:lnTo>
                <a:lnTo>
                  <a:pt x="385444" y="440690"/>
                </a:lnTo>
                <a:lnTo>
                  <a:pt x="4097654" y="0"/>
                </a:lnTo>
                <a:close/>
              </a:path>
              <a:path w="4234815" h="1120140">
                <a:moveTo>
                  <a:pt x="385444" y="440690"/>
                </a:moveTo>
                <a:lnTo>
                  <a:pt x="375919" y="461645"/>
                </a:lnTo>
                <a:lnTo>
                  <a:pt x="380364" y="510540"/>
                </a:lnTo>
                <a:lnTo>
                  <a:pt x="382269" y="518795"/>
                </a:lnTo>
                <a:lnTo>
                  <a:pt x="407669" y="518160"/>
                </a:lnTo>
                <a:lnTo>
                  <a:pt x="385444" y="440690"/>
                </a:lnTo>
                <a:close/>
              </a:path>
              <a:path w="4234815" h="1120140">
                <a:moveTo>
                  <a:pt x="3140710" y="433705"/>
                </a:moveTo>
                <a:lnTo>
                  <a:pt x="385444" y="440690"/>
                </a:lnTo>
                <a:lnTo>
                  <a:pt x="407669" y="518160"/>
                </a:lnTo>
                <a:lnTo>
                  <a:pt x="3140710" y="433705"/>
                </a:lnTo>
                <a:close/>
              </a:path>
              <a:path w="4234815" h="1120140">
                <a:moveTo>
                  <a:pt x="4108450" y="431165"/>
                </a:moveTo>
                <a:lnTo>
                  <a:pt x="3952240" y="431800"/>
                </a:lnTo>
                <a:lnTo>
                  <a:pt x="3714114" y="459740"/>
                </a:lnTo>
                <a:lnTo>
                  <a:pt x="4108450" y="431165"/>
                </a:lnTo>
                <a:close/>
              </a:path>
              <a:path w="4234815" h="1120140">
                <a:moveTo>
                  <a:pt x="4097654" y="0"/>
                </a:moveTo>
                <a:lnTo>
                  <a:pt x="385444" y="440690"/>
                </a:lnTo>
                <a:lnTo>
                  <a:pt x="3140709" y="433705"/>
                </a:lnTo>
                <a:lnTo>
                  <a:pt x="4215130" y="400685"/>
                </a:lnTo>
                <a:lnTo>
                  <a:pt x="4097654" y="0"/>
                </a:lnTo>
                <a:close/>
              </a:path>
              <a:path w="4234815" h="1120140">
                <a:moveTo>
                  <a:pt x="4215130" y="400685"/>
                </a:moveTo>
                <a:lnTo>
                  <a:pt x="3140710" y="433705"/>
                </a:lnTo>
                <a:lnTo>
                  <a:pt x="3952240" y="431800"/>
                </a:lnTo>
                <a:lnTo>
                  <a:pt x="4215130" y="400685"/>
                </a:lnTo>
                <a:close/>
              </a:path>
              <a:path w="4234815" h="1120140">
                <a:moveTo>
                  <a:pt x="4097654" y="0"/>
                </a:moveTo>
                <a:lnTo>
                  <a:pt x="4215130" y="400685"/>
                </a:lnTo>
                <a:lnTo>
                  <a:pt x="4224655" y="379095"/>
                </a:lnTo>
                <a:lnTo>
                  <a:pt x="4220210" y="330200"/>
                </a:lnTo>
                <a:lnTo>
                  <a:pt x="4208145" y="271145"/>
                </a:lnTo>
                <a:lnTo>
                  <a:pt x="4194810" y="219710"/>
                </a:lnTo>
                <a:lnTo>
                  <a:pt x="4175760" y="155575"/>
                </a:lnTo>
                <a:lnTo>
                  <a:pt x="4150994" y="85725"/>
                </a:lnTo>
                <a:lnTo>
                  <a:pt x="4130040" y="38100"/>
                </a:lnTo>
                <a:lnTo>
                  <a:pt x="4097654" y="0"/>
                </a:lnTo>
                <a:close/>
              </a:path>
            </a:pathLst>
          </a:custGeom>
          <a:solidFill>
            <a:srgbClr val="99D2B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4454" y="2150109"/>
            <a:ext cx="231139" cy="360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6804" y="2099310"/>
            <a:ext cx="259067" cy="369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4731" y="1892934"/>
            <a:ext cx="1695448" cy="154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1913" y="4884420"/>
            <a:ext cx="7074534" cy="560070"/>
          </a:xfrm>
          <a:custGeom>
            <a:avLst/>
            <a:gdLst/>
            <a:ahLst/>
            <a:cxnLst/>
            <a:rect l="l" t="t" r="r" b="b"/>
            <a:pathLst>
              <a:path w="7074534" h="560070">
                <a:moveTo>
                  <a:pt x="250189" y="90169"/>
                </a:moveTo>
                <a:lnTo>
                  <a:pt x="221614" y="90169"/>
                </a:lnTo>
                <a:lnTo>
                  <a:pt x="203834" y="91439"/>
                </a:lnTo>
                <a:lnTo>
                  <a:pt x="134619" y="110489"/>
                </a:lnTo>
                <a:lnTo>
                  <a:pt x="73025" y="151129"/>
                </a:lnTo>
                <a:lnTo>
                  <a:pt x="27304" y="210819"/>
                </a:lnTo>
                <a:lnTo>
                  <a:pt x="12064" y="246379"/>
                </a:lnTo>
                <a:lnTo>
                  <a:pt x="0" y="321309"/>
                </a:lnTo>
                <a:lnTo>
                  <a:pt x="1904" y="353059"/>
                </a:lnTo>
                <a:lnTo>
                  <a:pt x="18414" y="412749"/>
                </a:lnTo>
                <a:lnTo>
                  <a:pt x="48894" y="466089"/>
                </a:lnTo>
                <a:lnTo>
                  <a:pt x="90169" y="507999"/>
                </a:lnTo>
                <a:lnTo>
                  <a:pt x="128269" y="533399"/>
                </a:lnTo>
                <a:lnTo>
                  <a:pt x="171450" y="548639"/>
                </a:lnTo>
                <a:lnTo>
                  <a:pt x="188594" y="553719"/>
                </a:lnTo>
                <a:lnTo>
                  <a:pt x="205104" y="556259"/>
                </a:lnTo>
                <a:lnTo>
                  <a:pt x="210184" y="557529"/>
                </a:lnTo>
                <a:lnTo>
                  <a:pt x="219709" y="557529"/>
                </a:lnTo>
                <a:lnTo>
                  <a:pt x="255904" y="560069"/>
                </a:lnTo>
                <a:lnTo>
                  <a:pt x="292734" y="560069"/>
                </a:lnTo>
                <a:lnTo>
                  <a:pt x="498474" y="554989"/>
                </a:lnTo>
                <a:lnTo>
                  <a:pt x="545464" y="552449"/>
                </a:lnTo>
                <a:lnTo>
                  <a:pt x="638174" y="546099"/>
                </a:lnTo>
                <a:lnTo>
                  <a:pt x="734694" y="541019"/>
                </a:lnTo>
                <a:lnTo>
                  <a:pt x="782954" y="539749"/>
                </a:lnTo>
                <a:lnTo>
                  <a:pt x="831214" y="537209"/>
                </a:lnTo>
                <a:lnTo>
                  <a:pt x="927734" y="534669"/>
                </a:lnTo>
                <a:lnTo>
                  <a:pt x="975359" y="534669"/>
                </a:lnTo>
                <a:lnTo>
                  <a:pt x="1185544" y="529589"/>
                </a:lnTo>
                <a:lnTo>
                  <a:pt x="1240154" y="529589"/>
                </a:lnTo>
                <a:lnTo>
                  <a:pt x="1294129" y="528319"/>
                </a:lnTo>
                <a:lnTo>
                  <a:pt x="1832609" y="528319"/>
                </a:lnTo>
                <a:lnTo>
                  <a:pt x="1982469" y="524509"/>
                </a:lnTo>
                <a:lnTo>
                  <a:pt x="2031999" y="521969"/>
                </a:lnTo>
                <a:lnTo>
                  <a:pt x="2082164" y="520699"/>
                </a:lnTo>
                <a:lnTo>
                  <a:pt x="2181859" y="515619"/>
                </a:lnTo>
                <a:lnTo>
                  <a:pt x="2386964" y="506729"/>
                </a:lnTo>
                <a:lnTo>
                  <a:pt x="2439034" y="505459"/>
                </a:lnTo>
                <a:lnTo>
                  <a:pt x="2491739" y="502919"/>
                </a:lnTo>
                <a:lnTo>
                  <a:pt x="2846069" y="494029"/>
                </a:lnTo>
                <a:lnTo>
                  <a:pt x="2894964" y="494029"/>
                </a:lnTo>
                <a:lnTo>
                  <a:pt x="2943224" y="492759"/>
                </a:lnTo>
                <a:lnTo>
                  <a:pt x="2991484" y="492759"/>
                </a:lnTo>
                <a:lnTo>
                  <a:pt x="3039109" y="491489"/>
                </a:lnTo>
                <a:lnTo>
                  <a:pt x="3134994" y="490219"/>
                </a:lnTo>
                <a:lnTo>
                  <a:pt x="3241674" y="490219"/>
                </a:lnTo>
                <a:lnTo>
                  <a:pt x="3348354" y="488949"/>
                </a:lnTo>
                <a:lnTo>
                  <a:pt x="3401694" y="488949"/>
                </a:lnTo>
                <a:lnTo>
                  <a:pt x="3509009" y="486409"/>
                </a:lnTo>
                <a:lnTo>
                  <a:pt x="3562984" y="486409"/>
                </a:lnTo>
                <a:lnTo>
                  <a:pt x="4142739" y="472439"/>
                </a:lnTo>
                <a:lnTo>
                  <a:pt x="4192269" y="472439"/>
                </a:lnTo>
                <a:lnTo>
                  <a:pt x="4290695" y="469899"/>
                </a:lnTo>
                <a:lnTo>
                  <a:pt x="4340224" y="469899"/>
                </a:lnTo>
                <a:lnTo>
                  <a:pt x="4389755" y="468629"/>
                </a:lnTo>
                <a:lnTo>
                  <a:pt x="4439284" y="468629"/>
                </a:lnTo>
                <a:lnTo>
                  <a:pt x="4488814" y="467359"/>
                </a:lnTo>
                <a:lnTo>
                  <a:pt x="4538345" y="467359"/>
                </a:lnTo>
                <a:lnTo>
                  <a:pt x="4587874" y="466089"/>
                </a:lnTo>
                <a:lnTo>
                  <a:pt x="4686299" y="466089"/>
                </a:lnTo>
                <a:lnTo>
                  <a:pt x="4735830" y="464819"/>
                </a:lnTo>
                <a:lnTo>
                  <a:pt x="7018019" y="464819"/>
                </a:lnTo>
                <a:lnTo>
                  <a:pt x="7021194" y="461009"/>
                </a:lnTo>
                <a:lnTo>
                  <a:pt x="7046594" y="422909"/>
                </a:lnTo>
                <a:lnTo>
                  <a:pt x="7070089" y="356869"/>
                </a:lnTo>
                <a:lnTo>
                  <a:pt x="7074534" y="311149"/>
                </a:lnTo>
                <a:lnTo>
                  <a:pt x="7070089" y="266699"/>
                </a:lnTo>
                <a:lnTo>
                  <a:pt x="7057389" y="223519"/>
                </a:lnTo>
                <a:lnTo>
                  <a:pt x="7036434" y="184149"/>
                </a:lnTo>
                <a:lnTo>
                  <a:pt x="7008494" y="148589"/>
                </a:lnTo>
                <a:lnTo>
                  <a:pt x="6973569" y="119379"/>
                </a:lnTo>
                <a:lnTo>
                  <a:pt x="6932294" y="96519"/>
                </a:lnTo>
                <a:lnTo>
                  <a:pt x="6928484" y="95249"/>
                </a:lnTo>
                <a:lnTo>
                  <a:pt x="313689" y="95249"/>
                </a:lnTo>
                <a:lnTo>
                  <a:pt x="284479" y="93979"/>
                </a:lnTo>
                <a:lnTo>
                  <a:pt x="250189" y="90169"/>
                </a:lnTo>
                <a:close/>
              </a:path>
              <a:path w="7074534" h="560070">
                <a:moveTo>
                  <a:pt x="6990714" y="490219"/>
                </a:moveTo>
                <a:lnTo>
                  <a:pt x="5648959" y="490219"/>
                </a:lnTo>
                <a:lnTo>
                  <a:pt x="5701664" y="495299"/>
                </a:lnTo>
                <a:lnTo>
                  <a:pt x="5754370" y="499109"/>
                </a:lnTo>
                <a:lnTo>
                  <a:pt x="5807074" y="501649"/>
                </a:lnTo>
                <a:lnTo>
                  <a:pt x="5859145" y="505459"/>
                </a:lnTo>
                <a:lnTo>
                  <a:pt x="5902959" y="507999"/>
                </a:lnTo>
                <a:lnTo>
                  <a:pt x="5991224" y="514349"/>
                </a:lnTo>
                <a:lnTo>
                  <a:pt x="6085205" y="519429"/>
                </a:lnTo>
                <a:lnTo>
                  <a:pt x="6134734" y="523239"/>
                </a:lnTo>
                <a:lnTo>
                  <a:pt x="6335395" y="533399"/>
                </a:lnTo>
                <a:lnTo>
                  <a:pt x="6698614" y="543559"/>
                </a:lnTo>
                <a:lnTo>
                  <a:pt x="6793864" y="544829"/>
                </a:lnTo>
                <a:lnTo>
                  <a:pt x="6841489" y="546099"/>
                </a:lnTo>
                <a:lnTo>
                  <a:pt x="6887209" y="541019"/>
                </a:lnTo>
                <a:lnTo>
                  <a:pt x="6930389" y="528319"/>
                </a:lnTo>
                <a:lnTo>
                  <a:pt x="6971030" y="506729"/>
                </a:lnTo>
                <a:lnTo>
                  <a:pt x="6990714" y="490219"/>
                </a:lnTo>
                <a:close/>
              </a:path>
              <a:path w="7074534" h="560070">
                <a:moveTo>
                  <a:pt x="7018019" y="464819"/>
                </a:moveTo>
                <a:lnTo>
                  <a:pt x="5103495" y="464819"/>
                </a:lnTo>
                <a:lnTo>
                  <a:pt x="5156834" y="466089"/>
                </a:lnTo>
                <a:lnTo>
                  <a:pt x="5210809" y="466089"/>
                </a:lnTo>
                <a:lnTo>
                  <a:pt x="5264784" y="468629"/>
                </a:lnTo>
                <a:lnTo>
                  <a:pt x="5315584" y="469899"/>
                </a:lnTo>
                <a:lnTo>
                  <a:pt x="5417184" y="474979"/>
                </a:lnTo>
                <a:lnTo>
                  <a:pt x="5467984" y="478789"/>
                </a:lnTo>
                <a:lnTo>
                  <a:pt x="5518784" y="481329"/>
                </a:lnTo>
                <a:lnTo>
                  <a:pt x="5671820" y="492759"/>
                </a:lnTo>
                <a:lnTo>
                  <a:pt x="5648959" y="490219"/>
                </a:lnTo>
                <a:lnTo>
                  <a:pt x="6990714" y="490219"/>
                </a:lnTo>
                <a:lnTo>
                  <a:pt x="7006589" y="477519"/>
                </a:lnTo>
                <a:lnTo>
                  <a:pt x="7018019" y="464819"/>
                </a:lnTo>
                <a:close/>
              </a:path>
              <a:path w="7074534" h="560070">
                <a:moveTo>
                  <a:pt x="5139689" y="0"/>
                </a:moveTo>
                <a:lnTo>
                  <a:pt x="4721224" y="0"/>
                </a:lnTo>
                <a:lnTo>
                  <a:pt x="4671059" y="1269"/>
                </a:lnTo>
                <a:lnTo>
                  <a:pt x="4571999" y="1269"/>
                </a:lnTo>
                <a:lnTo>
                  <a:pt x="4522470" y="2539"/>
                </a:lnTo>
                <a:lnTo>
                  <a:pt x="4472939" y="2539"/>
                </a:lnTo>
                <a:lnTo>
                  <a:pt x="4423409" y="3809"/>
                </a:lnTo>
                <a:lnTo>
                  <a:pt x="4373880" y="3809"/>
                </a:lnTo>
                <a:lnTo>
                  <a:pt x="4224655" y="7619"/>
                </a:lnTo>
                <a:lnTo>
                  <a:pt x="4175124" y="7619"/>
                </a:lnTo>
                <a:lnTo>
                  <a:pt x="4026534" y="11429"/>
                </a:lnTo>
                <a:lnTo>
                  <a:pt x="3976369" y="13969"/>
                </a:lnTo>
                <a:lnTo>
                  <a:pt x="3606164" y="22859"/>
                </a:lnTo>
                <a:lnTo>
                  <a:pt x="3553459" y="22859"/>
                </a:lnTo>
                <a:lnTo>
                  <a:pt x="3456304" y="25399"/>
                </a:lnTo>
                <a:lnTo>
                  <a:pt x="3358514" y="25399"/>
                </a:lnTo>
                <a:lnTo>
                  <a:pt x="3310254" y="26669"/>
                </a:lnTo>
                <a:lnTo>
                  <a:pt x="3212464" y="26669"/>
                </a:lnTo>
                <a:lnTo>
                  <a:pt x="3164204" y="27939"/>
                </a:lnTo>
                <a:lnTo>
                  <a:pt x="3115309" y="27939"/>
                </a:lnTo>
                <a:lnTo>
                  <a:pt x="3019424" y="29209"/>
                </a:lnTo>
                <a:lnTo>
                  <a:pt x="2971164" y="29209"/>
                </a:lnTo>
                <a:lnTo>
                  <a:pt x="2922904" y="30479"/>
                </a:lnTo>
                <a:lnTo>
                  <a:pt x="2874644" y="30479"/>
                </a:lnTo>
                <a:lnTo>
                  <a:pt x="2778759" y="33019"/>
                </a:lnTo>
                <a:lnTo>
                  <a:pt x="2730499" y="33019"/>
                </a:lnTo>
                <a:lnTo>
                  <a:pt x="2474594" y="39369"/>
                </a:lnTo>
                <a:lnTo>
                  <a:pt x="2168524" y="54609"/>
                </a:lnTo>
                <a:lnTo>
                  <a:pt x="2118994" y="55879"/>
                </a:lnTo>
                <a:lnTo>
                  <a:pt x="2069464" y="58419"/>
                </a:lnTo>
                <a:lnTo>
                  <a:pt x="1971674" y="60959"/>
                </a:lnTo>
                <a:lnTo>
                  <a:pt x="1922144" y="63499"/>
                </a:lnTo>
                <a:lnTo>
                  <a:pt x="1873249" y="64769"/>
                </a:lnTo>
                <a:lnTo>
                  <a:pt x="1390014" y="64769"/>
                </a:lnTo>
                <a:lnTo>
                  <a:pt x="1337309" y="66039"/>
                </a:lnTo>
                <a:lnTo>
                  <a:pt x="1179829" y="66039"/>
                </a:lnTo>
                <a:lnTo>
                  <a:pt x="1075054" y="68579"/>
                </a:lnTo>
                <a:lnTo>
                  <a:pt x="1022349" y="68579"/>
                </a:lnTo>
                <a:lnTo>
                  <a:pt x="969644" y="69849"/>
                </a:lnTo>
                <a:lnTo>
                  <a:pt x="915034" y="72389"/>
                </a:lnTo>
                <a:lnTo>
                  <a:pt x="749934" y="76199"/>
                </a:lnTo>
                <a:lnTo>
                  <a:pt x="697229" y="80009"/>
                </a:lnTo>
                <a:lnTo>
                  <a:pt x="644524" y="82549"/>
                </a:lnTo>
                <a:lnTo>
                  <a:pt x="539749" y="90169"/>
                </a:lnTo>
                <a:lnTo>
                  <a:pt x="504824" y="91439"/>
                </a:lnTo>
                <a:lnTo>
                  <a:pt x="470534" y="93979"/>
                </a:lnTo>
                <a:lnTo>
                  <a:pt x="400684" y="93979"/>
                </a:lnTo>
                <a:lnTo>
                  <a:pt x="371475" y="95249"/>
                </a:lnTo>
                <a:lnTo>
                  <a:pt x="6928484" y="95249"/>
                </a:lnTo>
                <a:lnTo>
                  <a:pt x="6910069" y="88899"/>
                </a:lnTo>
                <a:lnTo>
                  <a:pt x="6887209" y="82549"/>
                </a:lnTo>
                <a:lnTo>
                  <a:pt x="6864350" y="80009"/>
                </a:lnTo>
                <a:lnTo>
                  <a:pt x="6814819" y="77469"/>
                </a:lnTo>
                <a:lnTo>
                  <a:pt x="6787514" y="77469"/>
                </a:lnTo>
                <a:lnTo>
                  <a:pt x="6760209" y="76199"/>
                </a:lnTo>
                <a:lnTo>
                  <a:pt x="6680200" y="76199"/>
                </a:lnTo>
                <a:lnTo>
                  <a:pt x="6419849" y="69849"/>
                </a:lnTo>
                <a:lnTo>
                  <a:pt x="6316345" y="64769"/>
                </a:lnTo>
                <a:lnTo>
                  <a:pt x="6266814" y="63499"/>
                </a:lnTo>
                <a:lnTo>
                  <a:pt x="6167120" y="58419"/>
                </a:lnTo>
                <a:lnTo>
                  <a:pt x="6116955" y="54609"/>
                </a:lnTo>
                <a:lnTo>
                  <a:pt x="6066789" y="52069"/>
                </a:lnTo>
                <a:lnTo>
                  <a:pt x="5967095" y="45719"/>
                </a:lnTo>
                <a:lnTo>
                  <a:pt x="5917564" y="43179"/>
                </a:lnTo>
                <a:lnTo>
                  <a:pt x="5457824" y="11429"/>
                </a:lnTo>
                <a:lnTo>
                  <a:pt x="5297805" y="3809"/>
                </a:lnTo>
                <a:lnTo>
                  <a:pt x="5139689" y="0"/>
                </a:lnTo>
                <a:close/>
              </a:path>
            </a:pathLst>
          </a:custGeom>
          <a:solidFill>
            <a:srgbClr val="99D2BE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9709" y="6099809"/>
            <a:ext cx="3471532" cy="1015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1913" y="2611754"/>
            <a:ext cx="7074534" cy="3451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4240" y="4626609"/>
            <a:ext cx="922655" cy="1562100"/>
          </a:xfrm>
          <a:custGeom>
            <a:avLst/>
            <a:gdLst/>
            <a:ahLst/>
            <a:cxnLst/>
            <a:rect l="l" t="t" r="r" b="b"/>
            <a:pathLst>
              <a:path w="922654" h="1562100">
                <a:moveTo>
                  <a:pt x="226060" y="1041400"/>
                </a:moveTo>
                <a:lnTo>
                  <a:pt x="153670" y="1041400"/>
                </a:lnTo>
                <a:lnTo>
                  <a:pt x="149860" y="1066800"/>
                </a:lnTo>
                <a:lnTo>
                  <a:pt x="141605" y="1104900"/>
                </a:lnTo>
                <a:lnTo>
                  <a:pt x="136525" y="1155700"/>
                </a:lnTo>
                <a:lnTo>
                  <a:pt x="134620" y="1206500"/>
                </a:lnTo>
                <a:lnTo>
                  <a:pt x="143510" y="1244600"/>
                </a:lnTo>
                <a:lnTo>
                  <a:pt x="136525" y="1295400"/>
                </a:lnTo>
                <a:lnTo>
                  <a:pt x="130175" y="1333500"/>
                </a:lnTo>
                <a:lnTo>
                  <a:pt x="123190" y="1384300"/>
                </a:lnTo>
                <a:lnTo>
                  <a:pt x="116840" y="1422400"/>
                </a:lnTo>
                <a:lnTo>
                  <a:pt x="111760" y="1473200"/>
                </a:lnTo>
                <a:lnTo>
                  <a:pt x="107950" y="1498600"/>
                </a:lnTo>
                <a:lnTo>
                  <a:pt x="154940" y="1549400"/>
                </a:lnTo>
                <a:lnTo>
                  <a:pt x="180975" y="1549400"/>
                </a:lnTo>
                <a:lnTo>
                  <a:pt x="205740" y="1562100"/>
                </a:lnTo>
                <a:lnTo>
                  <a:pt x="297815" y="1562100"/>
                </a:lnTo>
                <a:lnTo>
                  <a:pt x="311785" y="1549400"/>
                </a:lnTo>
                <a:lnTo>
                  <a:pt x="332105" y="1536700"/>
                </a:lnTo>
                <a:lnTo>
                  <a:pt x="361950" y="1511300"/>
                </a:lnTo>
                <a:lnTo>
                  <a:pt x="390525" y="1485900"/>
                </a:lnTo>
                <a:lnTo>
                  <a:pt x="427355" y="1447800"/>
                </a:lnTo>
                <a:lnTo>
                  <a:pt x="492760" y="1384300"/>
                </a:lnTo>
                <a:lnTo>
                  <a:pt x="502285" y="1384300"/>
                </a:lnTo>
                <a:lnTo>
                  <a:pt x="290830" y="1193800"/>
                </a:lnTo>
                <a:lnTo>
                  <a:pt x="286385" y="1168400"/>
                </a:lnTo>
                <a:lnTo>
                  <a:pt x="292735" y="1143000"/>
                </a:lnTo>
                <a:lnTo>
                  <a:pt x="291465" y="1117600"/>
                </a:lnTo>
                <a:lnTo>
                  <a:pt x="289560" y="1104900"/>
                </a:lnTo>
                <a:lnTo>
                  <a:pt x="249555" y="1066800"/>
                </a:lnTo>
                <a:lnTo>
                  <a:pt x="248285" y="1059542"/>
                </a:lnTo>
                <a:lnTo>
                  <a:pt x="226060" y="1041400"/>
                </a:lnTo>
                <a:close/>
              </a:path>
              <a:path w="922654" h="1562100">
                <a:moveTo>
                  <a:pt x="747395" y="127000"/>
                </a:moveTo>
                <a:lnTo>
                  <a:pt x="747395" y="139700"/>
                </a:lnTo>
                <a:lnTo>
                  <a:pt x="745490" y="165100"/>
                </a:lnTo>
                <a:lnTo>
                  <a:pt x="741680" y="177800"/>
                </a:lnTo>
                <a:lnTo>
                  <a:pt x="737235" y="190500"/>
                </a:lnTo>
                <a:lnTo>
                  <a:pt x="727710" y="228600"/>
                </a:lnTo>
                <a:lnTo>
                  <a:pt x="708025" y="279399"/>
                </a:lnTo>
                <a:lnTo>
                  <a:pt x="695960" y="317499"/>
                </a:lnTo>
                <a:lnTo>
                  <a:pt x="674370" y="368299"/>
                </a:lnTo>
                <a:lnTo>
                  <a:pt x="661035" y="406399"/>
                </a:lnTo>
                <a:lnTo>
                  <a:pt x="638175" y="457199"/>
                </a:lnTo>
                <a:lnTo>
                  <a:pt x="624205" y="495299"/>
                </a:lnTo>
                <a:lnTo>
                  <a:pt x="577215" y="596899"/>
                </a:lnTo>
                <a:lnTo>
                  <a:pt x="539115" y="673099"/>
                </a:lnTo>
                <a:lnTo>
                  <a:pt x="492760" y="774699"/>
                </a:lnTo>
                <a:lnTo>
                  <a:pt x="454660" y="863600"/>
                </a:lnTo>
                <a:lnTo>
                  <a:pt x="309245" y="1168400"/>
                </a:lnTo>
                <a:lnTo>
                  <a:pt x="305435" y="1181100"/>
                </a:lnTo>
                <a:lnTo>
                  <a:pt x="307340" y="1181100"/>
                </a:lnTo>
                <a:lnTo>
                  <a:pt x="297180" y="1193800"/>
                </a:lnTo>
                <a:lnTo>
                  <a:pt x="502285" y="1384300"/>
                </a:lnTo>
                <a:lnTo>
                  <a:pt x="531495" y="1358900"/>
                </a:lnTo>
                <a:lnTo>
                  <a:pt x="551180" y="1346200"/>
                </a:lnTo>
                <a:lnTo>
                  <a:pt x="446405" y="1244600"/>
                </a:lnTo>
                <a:lnTo>
                  <a:pt x="454025" y="1231900"/>
                </a:lnTo>
                <a:lnTo>
                  <a:pt x="465455" y="1231900"/>
                </a:lnTo>
                <a:lnTo>
                  <a:pt x="468986" y="1228182"/>
                </a:lnTo>
                <a:lnTo>
                  <a:pt x="459105" y="1219200"/>
                </a:lnTo>
                <a:lnTo>
                  <a:pt x="466090" y="1206500"/>
                </a:lnTo>
                <a:lnTo>
                  <a:pt x="461645" y="1206500"/>
                </a:lnTo>
                <a:lnTo>
                  <a:pt x="469900" y="1193800"/>
                </a:lnTo>
                <a:lnTo>
                  <a:pt x="468630" y="1193800"/>
                </a:lnTo>
                <a:lnTo>
                  <a:pt x="449580" y="1181100"/>
                </a:lnTo>
                <a:lnTo>
                  <a:pt x="451981" y="1176734"/>
                </a:lnTo>
                <a:lnTo>
                  <a:pt x="443230" y="1168400"/>
                </a:lnTo>
                <a:lnTo>
                  <a:pt x="450850" y="1168400"/>
                </a:lnTo>
                <a:lnTo>
                  <a:pt x="459105" y="1155700"/>
                </a:lnTo>
                <a:lnTo>
                  <a:pt x="452755" y="1143000"/>
                </a:lnTo>
                <a:lnTo>
                  <a:pt x="460375" y="1143000"/>
                </a:lnTo>
                <a:lnTo>
                  <a:pt x="467995" y="1130300"/>
                </a:lnTo>
                <a:lnTo>
                  <a:pt x="477520" y="1104900"/>
                </a:lnTo>
                <a:lnTo>
                  <a:pt x="487680" y="1079500"/>
                </a:lnTo>
                <a:lnTo>
                  <a:pt x="511810" y="1028700"/>
                </a:lnTo>
                <a:lnTo>
                  <a:pt x="556895" y="939800"/>
                </a:lnTo>
                <a:lnTo>
                  <a:pt x="571500" y="901700"/>
                </a:lnTo>
                <a:lnTo>
                  <a:pt x="594995" y="850900"/>
                </a:lnTo>
                <a:lnTo>
                  <a:pt x="619760" y="800099"/>
                </a:lnTo>
                <a:lnTo>
                  <a:pt x="624840" y="787399"/>
                </a:lnTo>
                <a:lnTo>
                  <a:pt x="622300" y="787399"/>
                </a:lnTo>
                <a:lnTo>
                  <a:pt x="629920" y="774699"/>
                </a:lnTo>
                <a:lnTo>
                  <a:pt x="628650" y="774699"/>
                </a:lnTo>
                <a:lnTo>
                  <a:pt x="636905" y="761999"/>
                </a:lnTo>
                <a:lnTo>
                  <a:pt x="637540" y="761999"/>
                </a:lnTo>
                <a:lnTo>
                  <a:pt x="639445" y="749299"/>
                </a:lnTo>
                <a:lnTo>
                  <a:pt x="650875" y="723899"/>
                </a:lnTo>
                <a:lnTo>
                  <a:pt x="663575" y="698499"/>
                </a:lnTo>
                <a:lnTo>
                  <a:pt x="669290" y="698499"/>
                </a:lnTo>
                <a:lnTo>
                  <a:pt x="673735" y="673099"/>
                </a:lnTo>
                <a:lnTo>
                  <a:pt x="678815" y="673099"/>
                </a:lnTo>
                <a:lnTo>
                  <a:pt x="688975" y="660399"/>
                </a:lnTo>
                <a:lnTo>
                  <a:pt x="728027" y="660399"/>
                </a:lnTo>
                <a:lnTo>
                  <a:pt x="734060" y="647699"/>
                </a:lnTo>
                <a:lnTo>
                  <a:pt x="702310" y="622299"/>
                </a:lnTo>
                <a:lnTo>
                  <a:pt x="709295" y="609599"/>
                </a:lnTo>
                <a:lnTo>
                  <a:pt x="705485" y="609599"/>
                </a:lnTo>
                <a:lnTo>
                  <a:pt x="711835" y="596899"/>
                </a:lnTo>
                <a:lnTo>
                  <a:pt x="711200" y="596899"/>
                </a:lnTo>
                <a:lnTo>
                  <a:pt x="720090" y="584199"/>
                </a:lnTo>
                <a:lnTo>
                  <a:pt x="763905" y="584199"/>
                </a:lnTo>
                <a:lnTo>
                  <a:pt x="774065" y="558799"/>
                </a:lnTo>
                <a:lnTo>
                  <a:pt x="796925" y="520699"/>
                </a:lnTo>
                <a:lnTo>
                  <a:pt x="774700" y="495299"/>
                </a:lnTo>
                <a:lnTo>
                  <a:pt x="782955" y="482599"/>
                </a:lnTo>
                <a:lnTo>
                  <a:pt x="813435" y="482599"/>
                </a:lnTo>
                <a:lnTo>
                  <a:pt x="836930" y="431799"/>
                </a:lnTo>
                <a:lnTo>
                  <a:pt x="850265" y="393699"/>
                </a:lnTo>
                <a:lnTo>
                  <a:pt x="870585" y="342899"/>
                </a:lnTo>
                <a:lnTo>
                  <a:pt x="880745" y="304799"/>
                </a:lnTo>
                <a:lnTo>
                  <a:pt x="881380" y="304799"/>
                </a:lnTo>
                <a:lnTo>
                  <a:pt x="889000" y="292099"/>
                </a:lnTo>
                <a:lnTo>
                  <a:pt x="887730" y="292099"/>
                </a:lnTo>
                <a:lnTo>
                  <a:pt x="877499" y="282222"/>
                </a:lnTo>
                <a:lnTo>
                  <a:pt x="785495" y="203200"/>
                </a:lnTo>
                <a:lnTo>
                  <a:pt x="791845" y="190500"/>
                </a:lnTo>
                <a:lnTo>
                  <a:pt x="791210" y="190500"/>
                </a:lnTo>
                <a:lnTo>
                  <a:pt x="801541" y="178345"/>
                </a:lnTo>
                <a:lnTo>
                  <a:pt x="747395" y="127000"/>
                </a:lnTo>
                <a:close/>
              </a:path>
              <a:path w="922654" h="1562100">
                <a:moveTo>
                  <a:pt x="454417" y="1232273"/>
                </a:moveTo>
                <a:lnTo>
                  <a:pt x="446405" y="1244600"/>
                </a:lnTo>
                <a:lnTo>
                  <a:pt x="551180" y="1346200"/>
                </a:lnTo>
                <a:lnTo>
                  <a:pt x="560705" y="1333500"/>
                </a:lnTo>
                <a:lnTo>
                  <a:pt x="454417" y="1232273"/>
                </a:lnTo>
                <a:close/>
              </a:path>
              <a:path w="922654" h="1562100">
                <a:moveTo>
                  <a:pt x="465455" y="1231900"/>
                </a:moveTo>
                <a:lnTo>
                  <a:pt x="454660" y="1231900"/>
                </a:lnTo>
                <a:lnTo>
                  <a:pt x="560705" y="1333500"/>
                </a:lnTo>
                <a:lnTo>
                  <a:pt x="570865" y="1320800"/>
                </a:lnTo>
                <a:lnTo>
                  <a:pt x="465455" y="1231900"/>
                </a:lnTo>
                <a:close/>
              </a:path>
              <a:path w="922654" h="1562100">
                <a:moveTo>
                  <a:pt x="582295" y="1181100"/>
                </a:moveTo>
                <a:lnTo>
                  <a:pt x="550545" y="1181100"/>
                </a:lnTo>
                <a:lnTo>
                  <a:pt x="523240" y="1193800"/>
                </a:lnTo>
                <a:lnTo>
                  <a:pt x="509905" y="1206500"/>
                </a:lnTo>
                <a:lnTo>
                  <a:pt x="497840" y="1206500"/>
                </a:lnTo>
                <a:lnTo>
                  <a:pt x="477520" y="1219200"/>
                </a:lnTo>
                <a:lnTo>
                  <a:pt x="468986" y="1228182"/>
                </a:lnTo>
                <a:lnTo>
                  <a:pt x="570865" y="1320800"/>
                </a:lnTo>
                <a:lnTo>
                  <a:pt x="610235" y="1295400"/>
                </a:lnTo>
                <a:lnTo>
                  <a:pt x="650240" y="1257300"/>
                </a:lnTo>
                <a:lnTo>
                  <a:pt x="661035" y="1257300"/>
                </a:lnTo>
                <a:lnTo>
                  <a:pt x="680085" y="1231900"/>
                </a:lnTo>
                <a:lnTo>
                  <a:pt x="679450" y="1231900"/>
                </a:lnTo>
                <a:lnTo>
                  <a:pt x="676768" y="1229077"/>
                </a:lnTo>
                <a:lnTo>
                  <a:pt x="665162" y="1219200"/>
                </a:lnTo>
                <a:lnTo>
                  <a:pt x="638810" y="1219200"/>
                </a:lnTo>
                <a:lnTo>
                  <a:pt x="608965" y="1193800"/>
                </a:lnTo>
                <a:lnTo>
                  <a:pt x="582295" y="1181100"/>
                </a:lnTo>
                <a:close/>
              </a:path>
              <a:path w="922654" h="1562100">
                <a:moveTo>
                  <a:pt x="454660" y="1231900"/>
                </a:moveTo>
                <a:lnTo>
                  <a:pt x="454025" y="1231900"/>
                </a:lnTo>
                <a:lnTo>
                  <a:pt x="454417" y="1232273"/>
                </a:lnTo>
                <a:lnTo>
                  <a:pt x="454660" y="1231900"/>
                </a:lnTo>
                <a:close/>
              </a:path>
              <a:path w="922654" h="1562100">
                <a:moveTo>
                  <a:pt x="679595" y="1231483"/>
                </a:moveTo>
                <a:lnTo>
                  <a:pt x="679450" y="1231900"/>
                </a:lnTo>
                <a:lnTo>
                  <a:pt x="680085" y="1231900"/>
                </a:lnTo>
                <a:lnTo>
                  <a:pt x="679595" y="1231483"/>
                </a:lnTo>
                <a:close/>
              </a:path>
              <a:path w="922654" h="1562100">
                <a:moveTo>
                  <a:pt x="669925" y="1206500"/>
                </a:moveTo>
                <a:lnTo>
                  <a:pt x="655320" y="1206500"/>
                </a:lnTo>
                <a:lnTo>
                  <a:pt x="676768" y="1229077"/>
                </a:lnTo>
                <a:lnTo>
                  <a:pt x="679595" y="1231483"/>
                </a:lnTo>
                <a:lnTo>
                  <a:pt x="683895" y="1219200"/>
                </a:lnTo>
                <a:lnTo>
                  <a:pt x="669925" y="1206500"/>
                </a:lnTo>
                <a:close/>
              </a:path>
              <a:path w="922654" h="1562100">
                <a:moveTo>
                  <a:pt x="650240" y="1206500"/>
                </a:moveTo>
                <a:lnTo>
                  <a:pt x="638810" y="1219200"/>
                </a:lnTo>
                <a:lnTo>
                  <a:pt x="665162" y="1219200"/>
                </a:lnTo>
                <a:lnTo>
                  <a:pt x="650240" y="1206500"/>
                </a:lnTo>
                <a:close/>
              </a:path>
              <a:path w="922654" h="1562100">
                <a:moveTo>
                  <a:pt x="469265" y="1193195"/>
                </a:moveTo>
                <a:lnTo>
                  <a:pt x="468630" y="1193800"/>
                </a:lnTo>
                <a:lnTo>
                  <a:pt x="469900" y="1193800"/>
                </a:lnTo>
                <a:lnTo>
                  <a:pt x="469265" y="1193195"/>
                </a:lnTo>
                <a:close/>
              </a:path>
              <a:path w="922654" h="1562100">
                <a:moveTo>
                  <a:pt x="707927" y="662679"/>
                </a:moveTo>
                <a:lnTo>
                  <a:pt x="701675" y="673099"/>
                </a:lnTo>
                <a:lnTo>
                  <a:pt x="702310" y="673099"/>
                </a:lnTo>
                <a:lnTo>
                  <a:pt x="695960" y="685799"/>
                </a:lnTo>
                <a:lnTo>
                  <a:pt x="699770" y="685799"/>
                </a:lnTo>
                <a:lnTo>
                  <a:pt x="690880" y="698499"/>
                </a:lnTo>
                <a:lnTo>
                  <a:pt x="690245" y="698499"/>
                </a:lnTo>
                <a:lnTo>
                  <a:pt x="685165" y="711199"/>
                </a:lnTo>
                <a:lnTo>
                  <a:pt x="666115" y="736599"/>
                </a:lnTo>
                <a:lnTo>
                  <a:pt x="661035" y="749299"/>
                </a:lnTo>
                <a:lnTo>
                  <a:pt x="661670" y="749299"/>
                </a:lnTo>
                <a:lnTo>
                  <a:pt x="654685" y="761999"/>
                </a:lnTo>
                <a:lnTo>
                  <a:pt x="659765" y="774699"/>
                </a:lnTo>
                <a:lnTo>
                  <a:pt x="650240" y="774699"/>
                </a:lnTo>
                <a:lnTo>
                  <a:pt x="614680" y="850900"/>
                </a:lnTo>
                <a:lnTo>
                  <a:pt x="605155" y="876300"/>
                </a:lnTo>
                <a:lnTo>
                  <a:pt x="588645" y="914400"/>
                </a:lnTo>
                <a:lnTo>
                  <a:pt x="589915" y="914400"/>
                </a:lnTo>
                <a:lnTo>
                  <a:pt x="581660" y="927100"/>
                </a:lnTo>
                <a:lnTo>
                  <a:pt x="527050" y="1028700"/>
                </a:lnTo>
                <a:lnTo>
                  <a:pt x="528955" y="1028700"/>
                </a:lnTo>
                <a:lnTo>
                  <a:pt x="483235" y="1130300"/>
                </a:lnTo>
                <a:lnTo>
                  <a:pt x="464185" y="1155700"/>
                </a:lnTo>
                <a:lnTo>
                  <a:pt x="456565" y="1168400"/>
                </a:lnTo>
                <a:lnTo>
                  <a:pt x="451981" y="1176734"/>
                </a:lnTo>
                <a:lnTo>
                  <a:pt x="469265" y="1193195"/>
                </a:lnTo>
                <a:lnTo>
                  <a:pt x="481965" y="1181100"/>
                </a:lnTo>
                <a:lnTo>
                  <a:pt x="485775" y="1155700"/>
                </a:lnTo>
                <a:lnTo>
                  <a:pt x="497205" y="1143000"/>
                </a:lnTo>
                <a:lnTo>
                  <a:pt x="597535" y="914400"/>
                </a:lnTo>
                <a:lnTo>
                  <a:pt x="666750" y="774699"/>
                </a:lnTo>
                <a:lnTo>
                  <a:pt x="692785" y="736599"/>
                </a:lnTo>
                <a:lnTo>
                  <a:pt x="704850" y="711199"/>
                </a:lnTo>
                <a:lnTo>
                  <a:pt x="721995" y="673099"/>
                </a:lnTo>
                <a:lnTo>
                  <a:pt x="707927" y="662679"/>
                </a:lnTo>
                <a:close/>
              </a:path>
              <a:path w="922654" h="1562100">
                <a:moveTo>
                  <a:pt x="269240" y="1066800"/>
                </a:moveTo>
                <a:lnTo>
                  <a:pt x="268287" y="1066800"/>
                </a:lnTo>
                <a:lnTo>
                  <a:pt x="291465" y="1092200"/>
                </a:lnTo>
                <a:lnTo>
                  <a:pt x="269240" y="1066800"/>
                </a:lnTo>
                <a:close/>
              </a:path>
              <a:path w="922654" h="1562100">
                <a:moveTo>
                  <a:pt x="245110" y="1041400"/>
                </a:moveTo>
                <a:lnTo>
                  <a:pt x="248285" y="1059542"/>
                </a:lnTo>
                <a:lnTo>
                  <a:pt x="257175" y="1066800"/>
                </a:lnTo>
                <a:lnTo>
                  <a:pt x="268287" y="1066800"/>
                </a:lnTo>
                <a:lnTo>
                  <a:pt x="245110" y="1041400"/>
                </a:lnTo>
                <a:close/>
              </a:path>
              <a:path w="922654" h="1562100">
                <a:moveTo>
                  <a:pt x="176530" y="1028700"/>
                </a:moveTo>
                <a:lnTo>
                  <a:pt x="168275" y="1041400"/>
                </a:lnTo>
                <a:lnTo>
                  <a:pt x="183515" y="1041400"/>
                </a:lnTo>
                <a:lnTo>
                  <a:pt x="176530" y="1028700"/>
                </a:lnTo>
                <a:close/>
              </a:path>
              <a:path w="922654" h="1562100">
                <a:moveTo>
                  <a:pt x="194310" y="1028700"/>
                </a:moveTo>
                <a:lnTo>
                  <a:pt x="183515" y="1041400"/>
                </a:lnTo>
                <a:lnTo>
                  <a:pt x="207645" y="1041400"/>
                </a:lnTo>
                <a:lnTo>
                  <a:pt x="194310" y="1028700"/>
                </a:lnTo>
                <a:close/>
              </a:path>
              <a:path w="922654" h="1562100">
                <a:moveTo>
                  <a:pt x="757555" y="0"/>
                </a:moveTo>
                <a:lnTo>
                  <a:pt x="706120" y="0"/>
                </a:lnTo>
                <a:lnTo>
                  <a:pt x="690880" y="12700"/>
                </a:lnTo>
                <a:lnTo>
                  <a:pt x="640080" y="25400"/>
                </a:lnTo>
                <a:lnTo>
                  <a:pt x="601980" y="50800"/>
                </a:lnTo>
                <a:lnTo>
                  <a:pt x="558165" y="76200"/>
                </a:lnTo>
                <a:lnTo>
                  <a:pt x="517525" y="101600"/>
                </a:lnTo>
                <a:lnTo>
                  <a:pt x="469900" y="152400"/>
                </a:lnTo>
                <a:lnTo>
                  <a:pt x="431800" y="177800"/>
                </a:lnTo>
                <a:lnTo>
                  <a:pt x="396240" y="215900"/>
                </a:lnTo>
                <a:lnTo>
                  <a:pt x="361315" y="254000"/>
                </a:lnTo>
                <a:lnTo>
                  <a:pt x="327660" y="292099"/>
                </a:lnTo>
                <a:lnTo>
                  <a:pt x="286385" y="342899"/>
                </a:lnTo>
                <a:lnTo>
                  <a:pt x="254635" y="380999"/>
                </a:lnTo>
                <a:lnTo>
                  <a:pt x="223520" y="419099"/>
                </a:lnTo>
                <a:lnTo>
                  <a:pt x="192405" y="469899"/>
                </a:lnTo>
                <a:lnTo>
                  <a:pt x="161925" y="507999"/>
                </a:lnTo>
                <a:lnTo>
                  <a:pt x="132080" y="546099"/>
                </a:lnTo>
                <a:lnTo>
                  <a:pt x="111125" y="584199"/>
                </a:lnTo>
                <a:lnTo>
                  <a:pt x="82550" y="622299"/>
                </a:lnTo>
                <a:lnTo>
                  <a:pt x="55245" y="660399"/>
                </a:lnTo>
                <a:lnTo>
                  <a:pt x="28575" y="711199"/>
                </a:lnTo>
                <a:lnTo>
                  <a:pt x="21590" y="723899"/>
                </a:lnTo>
                <a:lnTo>
                  <a:pt x="15240" y="736599"/>
                </a:lnTo>
                <a:lnTo>
                  <a:pt x="17145" y="736599"/>
                </a:lnTo>
                <a:lnTo>
                  <a:pt x="10795" y="749299"/>
                </a:lnTo>
                <a:lnTo>
                  <a:pt x="0" y="774699"/>
                </a:lnTo>
                <a:lnTo>
                  <a:pt x="34925" y="800099"/>
                </a:lnTo>
                <a:lnTo>
                  <a:pt x="57150" y="800099"/>
                </a:lnTo>
                <a:lnTo>
                  <a:pt x="80010" y="812799"/>
                </a:lnTo>
                <a:lnTo>
                  <a:pt x="117475" y="812799"/>
                </a:lnTo>
                <a:lnTo>
                  <a:pt x="127000" y="800099"/>
                </a:lnTo>
                <a:lnTo>
                  <a:pt x="142240" y="774699"/>
                </a:lnTo>
                <a:lnTo>
                  <a:pt x="147320" y="761999"/>
                </a:lnTo>
                <a:lnTo>
                  <a:pt x="161925" y="749299"/>
                </a:lnTo>
                <a:lnTo>
                  <a:pt x="182880" y="711199"/>
                </a:lnTo>
                <a:lnTo>
                  <a:pt x="211455" y="673099"/>
                </a:lnTo>
                <a:lnTo>
                  <a:pt x="240030" y="622299"/>
                </a:lnTo>
                <a:lnTo>
                  <a:pt x="269240" y="584199"/>
                </a:lnTo>
                <a:lnTo>
                  <a:pt x="300355" y="546099"/>
                </a:lnTo>
                <a:lnTo>
                  <a:pt x="327025" y="520699"/>
                </a:lnTo>
                <a:lnTo>
                  <a:pt x="355600" y="495299"/>
                </a:lnTo>
                <a:lnTo>
                  <a:pt x="382905" y="469899"/>
                </a:lnTo>
                <a:lnTo>
                  <a:pt x="403860" y="431799"/>
                </a:lnTo>
                <a:lnTo>
                  <a:pt x="413385" y="419099"/>
                </a:lnTo>
                <a:lnTo>
                  <a:pt x="421640" y="419099"/>
                </a:lnTo>
                <a:lnTo>
                  <a:pt x="429260" y="406399"/>
                </a:lnTo>
                <a:lnTo>
                  <a:pt x="447040" y="380999"/>
                </a:lnTo>
                <a:lnTo>
                  <a:pt x="464820" y="368299"/>
                </a:lnTo>
                <a:lnTo>
                  <a:pt x="481965" y="355599"/>
                </a:lnTo>
                <a:lnTo>
                  <a:pt x="497205" y="330199"/>
                </a:lnTo>
                <a:lnTo>
                  <a:pt x="534670" y="292099"/>
                </a:lnTo>
                <a:lnTo>
                  <a:pt x="562610" y="266700"/>
                </a:lnTo>
                <a:lnTo>
                  <a:pt x="600075" y="228600"/>
                </a:lnTo>
                <a:lnTo>
                  <a:pt x="638175" y="203200"/>
                </a:lnTo>
                <a:lnTo>
                  <a:pt x="669925" y="177800"/>
                </a:lnTo>
                <a:lnTo>
                  <a:pt x="711835" y="152400"/>
                </a:lnTo>
                <a:lnTo>
                  <a:pt x="722630" y="139700"/>
                </a:lnTo>
                <a:lnTo>
                  <a:pt x="725170" y="139700"/>
                </a:lnTo>
                <a:lnTo>
                  <a:pt x="747395" y="127000"/>
                </a:lnTo>
                <a:lnTo>
                  <a:pt x="801370" y="127000"/>
                </a:lnTo>
                <a:lnTo>
                  <a:pt x="806450" y="114300"/>
                </a:lnTo>
                <a:lnTo>
                  <a:pt x="918210" y="114300"/>
                </a:lnTo>
                <a:lnTo>
                  <a:pt x="907415" y="88900"/>
                </a:lnTo>
                <a:lnTo>
                  <a:pt x="895350" y="50800"/>
                </a:lnTo>
                <a:lnTo>
                  <a:pt x="865505" y="50800"/>
                </a:lnTo>
                <a:lnTo>
                  <a:pt x="844550" y="25400"/>
                </a:lnTo>
                <a:lnTo>
                  <a:pt x="820420" y="25400"/>
                </a:lnTo>
                <a:lnTo>
                  <a:pt x="804545" y="12700"/>
                </a:lnTo>
                <a:lnTo>
                  <a:pt x="757555" y="0"/>
                </a:lnTo>
                <a:close/>
              </a:path>
              <a:path w="922654" h="1562100">
                <a:moveTo>
                  <a:pt x="728027" y="660399"/>
                </a:moveTo>
                <a:lnTo>
                  <a:pt x="709295" y="660399"/>
                </a:lnTo>
                <a:lnTo>
                  <a:pt x="721995" y="673099"/>
                </a:lnTo>
                <a:lnTo>
                  <a:pt x="728027" y="660399"/>
                </a:lnTo>
                <a:close/>
              </a:path>
              <a:path w="922654" h="1562100">
                <a:moveTo>
                  <a:pt x="709295" y="660399"/>
                </a:moveTo>
                <a:lnTo>
                  <a:pt x="704850" y="660399"/>
                </a:lnTo>
                <a:lnTo>
                  <a:pt x="707927" y="662679"/>
                </a:lnTo>
                <a:lnTo>
                  <a:pt x="709295" y="660399"/>
                </a:lnTo>
                <a:close/>
              </a:path>
              <a:path w="922654" h="1562100">
                <a:moveTo>
                  <a:pt x="727710" y="596899"/>
                </a:moveTo>
                <a:lnTo>
                  <a:pt x="720725" y="596899"/>
                </a:lnTo>
                <a:lnTo>
                  <a:pt x="715010" y="609599"/>
                </a:lnTo>
                <a:lnTo>
                  <a:pt x="715645" y="609599"/>
                </a:lnTo>
                <a:lnTo>
                  <a:pt x="707390" y="622299"/>
                </a:lnTo>
                <a:lnTo>
                  <a:pt x="734060" y="647699"/>
                </a:lnTo>
                <a:lnTo>
                  <a:pt x="752475" y="609599"/>
                </a:lnTo>
                <a:lnTo>
                  <a:pt x="727710" y="596899"/>
                </a:lnTo>
                <a:close/>
              </a:path>
              <a:path w="922654" h="1562100">
                <a:moveTo>
                  <a:pt x="763905" y="584199"/>
                </a:moveTo>
                <a:lnTo>
                  <a:pt x="720090" y="584199"/>
                </a:lnTo>
                <a:lnTo>
                  <a:pt x="752475" y="609599"/>
                </a:lnTo>
                <a:lnTo>
                  <a:pt x="758825" y="596899"/>
                </a:lnTo>
                <a:lnTo>
                  <a:pt x="763905" y="584199"/>
                </a:lnTo>
                <a:close/>
              </a:path>
              <a:path w="922654" h="1562100">
                <a:moveTo>
                  <a:pt x="783283" y="483037"/>
                </a:moveTo>
                <a:lnTo>
                  <a:pt x="774700" y="495299"/>
                </a:lnTo>
                <a:lnTo>
                  <a:pt x="796925" y="520699"/>
                </a:lnTo>
                <a:lnTo>
                  <a:pt x="802005" y="507999"/>
                </a:lnTo>
                <a:lnTo>
                  <a:pt x="783283" y="483037"/>
                </a:lnTo>
                <a:close/>
              </a:path>
              <a:path w="922654" h="1562100">
                <a:moveTo>
                  <a:pt x="813435" y="482599"/>
                </a:moveTo>
                <a:lnTo>
                  <a:pt x="783590" y="482599"/>
                </a:lnTo>
                <a:lnTo>
                  <a:pt x="802005" y="507999"/>
                </a:lnTo>
                <a:lnTo>
                  <a:pt x="813435" y="482599"/>
                </a:lnTo>
                <a:close/>
              </a:path>
              <a:path w="922654" h="1562100">
                <a:moveTo>
                  <a:pt x="783590" y="482599"/>
                </a:moveTo>
                <a:lnTo>
                  <a:pt x="782955" y="482599"/>
                </a:lnTo>
                <a:lnTo>
                  <a:pt x="783283" y="483037"/>
                </a:lnTo>
                <a:lnTo>
                  <a:pt x="783590" y="482599"/>
                </a:lnTo>
                <a:close/>
              </a:path>
              <a:path w="922654" h="1562100">
                <a:moveTo>
                  <a:pt x="887874" y="291133"/>
                </a:moveTo>
                <a:lnTo>
                  <a:pt x="887730" y="292099"/>
                </a:lnTo>
                <a:lnTo>
                  <a:pt x="889000" y="292099"/>
                </a:lnTo>
                <a:lnTo>
                  <a:pt x="887874" y="291133"/>
                </a:lnTo>
                <a:close/>
              </a:path>
              <a:path w="922654" h="1562100">
                <a:moveTo>
                  <a:pt x="802763" y="179504"/>
                </a:moveTo>
                <a:lnTo>
                  <a:pt x="795655" y="203200"/>
                </a:lnTo>
                <a:lnTo>
                  <a:pt x="877499" y="282222"/>
                </a:lnTo>
                <a:lnTo>
                  <a:pt x="887874" y="291133"/>
                </a:lnTo>
                <a:lnTo>
                  <a:pt x="889635" y="279399"/>
                </a:lnTo>
                <a:lnTo>
                  <a:pt x="894715" y="266700"/>
                </a:lnTo>
                <a:lnTo>
                  <a:pt x="802763" y="179504"/>
                </a:lnTo>
                <a:close/>
              </a:path>
              <a:path w="922654" h="1562100">
                <a:moveTo>
                  <a:pt x="837168" y="177800"/>
                </a:moveTo>
                <a:lnTo>
                  <a:pt x="803275" y="177800"/>
                </a:lnTo>
                <a:lnTo>
                  <a:pt x="894715" y="266700"/>
                </a:lnTo>
                <a:lnTo>
                  <a:pt x="899795" y="254000"/>
                </a:lnTo>
                <a:lnTo>
                  <a:pt x="904240" y="241300"/>
                </a:lnTo>
                <a:lnTo>
                  <a:pt x="837168" y="177800"/>
                </a:lnTo>
                <a:close/>
              </a:path>
              <a:path w="922654" h="1562100">
                <a:moveTo>
                  <a:pt x="811466" y="118744"/>
                </a:moveTo>
                <a:lnTo>
                  <a:pt x="808990" y="127000"/>
                </a:lnTo>
                <a:lnTo>
                  <a:pt x="811530" y="139700"/>
                </a:lnTo>
                <a:lnTo>
                  <a:pt x="802640" y="139700"/>
                </a:lnTo>
                <a:lnTo>
                  <a:pt x="904240" y="241300"/>
                </a:lnTo>
                <a:lnTo>
                  <a:pt x="908685" y="228600"/>
                </a:lnTo>
                <a:lnTo>
                  <a:pt x="906780" y="203200"/>
                </a:lnTo>
                <a:lnTo>
                  <a:pt x="811466" y="118744"/>
                </a:lnTo>
                <a:close/>
              </a:path>
              <a:path w="922654" h="1562100">
                <a:moveTo>
                  <a:pt x="918210" y="114300"/>
                </a:moveTo>
                <a:lnTo>
                  <a:pt x="812800" y="114300"/>
                </a:lnTo>
                <a:lnTo>
                  <a:pt x="906780" y="203200"/>
                </a:lnTo>
                <a:lnTo>
                  <a:pt x="915670" y="177800"/>
                </a:lnTo>
                <a:lnTo>
                  <a:pt x="915670" y="165100"/>
                </a:lnTo>
                <a:lnTo>
                  <a:pt x="922655" y="127000"/>
                </a:lnTo>
                <a:lnTo>
                  <a:pt x="918210" y="114300"/>
                </a:lnTo>
                <a:close/>
              </a:path>
              <a:path w="922654" h="1562100">
                <a:moveTo>
                  <a:pt x="801370" y="127000"/>
                </a:moveTo>
                <a:lnTo>
                  <a:pt x="747395" y="127000"/>
                </a:lnTo>
                <a:lnTo>
                  <a:pt x="802005" y="177800"/>
                </a:lnTo>
                <a:lnTo>
                  <a:pt x="801541" y="178345"/>
                </a:lnTo>
                <a:lnTo>
                  <a:pt x="802763" y="179504"/>
                </a:lnTo>
                <a:lnTo>
                  <a:pt x="803275" y="177800"/>
                </a:lnTo>
                <a:lnTo>
                  <a:pt x="837168" y="177800"/>
                </a:lnTo>
                <a:lnTo>
                  <a:pt x="796925" y="139700"/>
                </a:lnTo>
                <a:lnTo>
                  <a:pt x="801370" y="127000"/>
                </a:lnTo>
                <a:close/>
              </a:path>
              <a:path w="922654" h="1562100">
                <a:moveTo>
                  <a:pt x="812800" y="114300"/>
                </a:moveTo>
                <a:lnTo>
                  <a:pt x="806450" y="114300"/>
                </a:lnTo>
                <a:lnTo>
                  <a:pt x="811466" y="118744"/>
                </a:lnTo>
                <a:lnTo>
                  <a:pt x="812800" y="11430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5412740" cy="168846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>
              <a:lnSpc>
                <a:spcPct val="76700"/>
              </a:lnSpc>
              <a:spcBef>
                <a:spcPts val="1400"/>
              </a:spcBef>
            </a:pPr>
            <a:r>
              <a:rPr spc="-155" dirty="0"/>
              <a:t>ESTABLISHMENT  </a:t>
            </a:r>
            <a:r>
              <a:rPr spc="-160" dirty="0"/>
              <a:t>COSTS</a:t>
            </a:r>
            <a:r>
              <a:rPr spc="-195" dirty="0"/>
              <a:t> </a:t>
            </a:r>
            <a:r>
              <a:rPr spc="-155" dirty="0"/>
              <a:t>ESTIMATOR</a:t>
            </a:r>
          </a:p>
          <a:p>
            <a:pPr marL="99695" marR="2346325">
              <a:lnSpc>
                <a:spcPts val="1580"/>
              </a:lnSpc>
              <a:spcBef>
                <a:spcPts val="65"/>
              </a:spcBef>
            </a:pPr>
            <a:r>
              <a:rPr sz="1600" b="0" spc="-5" dirty="0">
                <a:latin typeface="Bryndan Write"/>
                <a:cs typeface="Bryndan Write"/>
              </a:rPr>
              <a:t>Topic 4: Thinking about feasibility  Fundamentals exercise #:</a:t>
            </a:r>
            <a:r>
              <a:rPr sz="1600" b="0" spc="32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10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0994" y="562610"/>
            <a:ext cx="3600450" cy="11385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70"/>
              </a:spcBef>
              <a:tabLst>
                <a:tab pos="2319020" algn="l"/>
              </a:tabLst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identify </a:t>
            </a:r>
            <a:r>
              <a:rPr sz="2050" spc="40" dirty="0">
                <a:latin typeface="Bryndan Write"/>
                <a:cs typeface="Bryndan Write"/>
              </a:rPr>
              <a:t>and  </a:t>
            </a:r>
            <a:r>
              <a:rPr sz="2050" spc="35" dirty="0">
                <a:latin typeface="Bryndan Write"/>
                <a:cs typeface="Bryndan Write"/>
              </a:rPr>
              <a:t>estimate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cost	</a:t>
            </a:r>
            <a:r>
              <a:rPr sz="2050" spc="40" dirty="0">
                <a:latin typeface="Bryndan Write"/>
                <a:cs typeface="Bryndan Write"/>
              </a:rPr>
              <a:t>of  </a:t>
            </a:r>
            <a:r>
              <a:rPr sz="2050" spc="-5" dirty="0">
                <a:latin typeface="Bryndan Write"/>
                <a:cs typeface="Bryndan Write"/>
              </a:rPr>
              <a:t>establishing </a:t>
            </a:r>
            <a:r>
              <a:rPr sz="2050" dirty="0">
                <a:latin typeface="Bryndan Write"/>
                <a:cs typeface="Bryndan Write"/>
              </a:rPr>
              <a:t>a </a:t>
            </a:r>
            <a:r>
              <a:rPr sz="2050" spc="-5" dirty="0">
                <a:latin typeface="Bryndan Write"/>
                <a:cs typeface="Bryndan Write"/>
              </a:rPr>
              <a:t>social enterprise  (rather </a:t>
            </a:r>
            <a:r>
              <a:rPr sz="2050" dirty="0">
                <a:latin typeface="Bryndan Write"/>
                <a:cs typeface="Bryndan Write"/>
              </a:rPr>
              <a:t>than </a:t>
            </a:r>
            <a:r>
              <a:rPr sz="2050" spc="-5" dirty="0">
                <a:latin typeface="Bryndan Write"/>
                <a:cs typeface="Bryndan Write"/>
              </a:rPr>
              <a:t>operating</a:t>
            </a:r>
            <a:r>
              <a:rPr sz="2050" spc="-2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it).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6060" y="2117051"/>
            <a:ext cx="392811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>
              <a:lnSpc>
                <a:spcPct val="1172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List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and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describe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all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items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that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you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need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have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in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place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  establish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enterprise.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Arial"/>
                <a:cs typeface="Arial"/>
              </a:rPr>
              <a:t>Item: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2400" y="2071407"/>
            <a:ext cx="1993264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Provide </a:t>
            </a:r>
            <a:r>
              <a:rPr sz="900" b="1" spc="15" dirty="0">
                <a:latin typeface="Open Sans"/>
                <a:cs typeface="Open Sans"/>
              </a:rPr>
              <a:t>a </a:t>
            </a:r>
            <a:r>
              <a:rPr sz="900" b="1" spc="10" dirty="0">
                <a:latin typeface="Open Sans"/>
                <a:cs typeface="Open Sans"/>
              </a:rPr>
              <a:t>reliable </a:t>
            </a:r>
            <a:r>
              <a:rPr sz="900" b="1" spc="15" dirty="0">
                <a:latin typeface="Open Sans"/>
                <a:cs typeface="Open Sans"/>
              </a:rPr>
              <a:t>estimate </a:t>
            </a:r>
            <a:r>
              <a:rPr sz="900" b="1" spc="25" dirty="0">
                <a:latin typeface="Open Sans"/>
                <a:cs typeface="Open Sans"/>
              </a:rPr>
              <a:t>ofthe  </a:t>
            </a:r>
            <a:r>
              <a:rPr sz="900" b="1" spc="10" dirty="0">
                <a:latin typeface="Open Sans"/>
                <a:cs typeface="Open Sans"/>
              </a:rPr>
              <a:t>cost of </a:t>
            </a:r>
            <a:r>
              <a:rPr sz="900" b="1" spc="15" dirty="0">
                <a:latin typeface="Open Sans"/>
                <a:cs typeface="Open Sans"/>
              </a:rPr>
              <a:t>each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these</a:t>
            </a:r>
            <a:r>
              <a:rPr sz="900" b="1" spc="-8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items.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5344" y="2694686"/>
            <a:ext cx="1162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70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1568" y="2036825"/>
            <a:ext cx="1373505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16500"/>
              </a:lnSpc>
              <a:spcBef>
                <a:spcPts val="95"/>
              </a:spcBef>
            </a:pPr>
            <a:r>
              <a:rPr sz="800" b="0" spc="0" dirty="0">
                <a:latin typeface="Open Sans Light"/>
                <a:cs typeface="Open Sans Light"/>
              </a:rPr>
              <a:t>It </a:t>
            </a:r>
            <a:r>
              <a:rPr sz="800" b="0" spc="5" dirty="0">
                <a:latin typeface="Open Sans Light"/>
                <a:cs typeface="Open Sans Light"/>
              </a:rPr>
              <a:t>is </a:t>
            </a:r>
            <a:r>
              <a:rPr sz="800" b="0" spc="10" dirty="0">
                <a:latin typeface="Open Sans Light"/>
                <a:cs typeface="Open Sans Light"/>
              </a:rPr>
              <a:t>important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5" dirty="0">
                <a:latin typeface="Open Sans Light"/>
                <a:cs typeface="Open Sans Light"/>
              </a:rPr>
              <a:t>are  </a:t>
            </a:r>
            <a:r>
              <a:rPr sz="800" b="0" spc="10" dirty="0">
                <a:latin typeface="Open Sans Light"/>
                <a:cs typeface="Open Sans Light"/>
              </a:rPr>
              <a:t>reasonably </a:t>
            </a:r>
            <a:r>
              <a:rPr sz="800" b="0" spc="5" dirty="0">
                <a:latin typeface="Open Sans Light"/>
                <a:cs typeface="Open Sans Light"/>
              </a:rPr>
              <a:t>conservative  with </a:t>
            </a:r>
            <a:r>
              <a:rPr sz="800" b="0" spc="10" dirty="0">
                <a:latin typeface="Open Sans Light"/>
                <a:cs typeface="Open Sans Light"/>
              </a:rPr>
              <a:t>your </a:t>
            </a:r>
            <a:r>
              <a:rPr sz="800" b="0" spc="5" dirty="0">
                <a:latin typeface="Open Sans Light"/>
                <a:cs typeface="Open Sans Light"/>
              </a:rPr>
              <a:t>estimates of</a:t>
            </a:r>
            <a:r>
              <a:rPr sz="800" b="0" spc="17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costs</a:t>
            </a:r>
            <a:endParaRPr sz="800">
              <a:latin typeface="Open Sans Light"/>
              <a:cs typeface="Open Sans Light"/>
            </a:endParaRPr>
          </a:p>
          <a:p>
            <a:pPr marL="30480" marR="24765" indent="-1270" algn="ctr">
              <a:lnSpc>
                <a:spcPct val="116900"/>
              </a:lnSpc>
              <a:spcBef>
                <a:spcPts val="5"/>
              </a:spcBef>
            </a:pP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use quotes </a:t>
            </a:r>
            <a:r>
              <a:rPr sz="800" b="0" spc="5" dirty="0">
                <a:latin typeface="Open Sans Light"/>
                <a:cs typeface="Open Sans Light"/>
              </a:rPr>
              <a:t>or other  reliable </a:t>
            </a:r>
            <a:r>
              <a:rPr sz="800" b="0" spc="10" dirty="0">
                <a:latin typeface="Open Sans Light"/>
                <a:cs typeface="Open Sans Light"/>
              </a:rPr>
              <a:t>sources </a:t>
            </a:r>
            <a:r>
              <a:rPr sz="800" b="0" spc="5" dirty="0">
                <a:latin typeface="Open Sans Light"/>
                <a:cs typeface="Open Sans Light"/>
              </a:rPr>
              <a:t>of  information </a:t>
            </a:r>
            <a:r>
              <a:rPr sz="800" b="0" spc="10" dirty="0">
                <a:latin typeface="Open Sans Light"/>
                <a:cs typeface="Open Sans Light"/>
              </a:rPr>
              <a:t>where you</a:t>
            </a:r>
            <a:r>
              <a:rPr sz="800" b="0" spc="2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can.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344" y="3257041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5344" y="3852163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5344" y="4410709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5344" y="497001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6060" y="3295141"/>
            <a:ext cx="365760" cy="254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305600"/>
              </a:lnSpc>
              <a:spcBef>
                <a:spcPts val="285"/>
              </a:spcBef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  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  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5344" y="5589523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36184" y="6236159"/>
            <a:ext cx="244665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Establishment  Costs = $</a:t>
            </a:r>
            <a:endParaRPr sz="14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570738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OPERATING</a:t>
            </a:r>
            <a:r>
              <a:rPr spc="-545" dirty="0"/>
              <a:t> </a:t>
            </a:r>
            <a:r>
              <a:rPr spc="-160" dirty="0"/>
              <a:t>INCOME</a:t>
            </a:r>
          </a:p>
        </p:txBody>
      </p:sp>
      <p:sp>
        <p:nvSpPr>
          <p:cNvPr id="3" name="object 3"/>
          <p:cNvSpPr/>
          <p:nvPr/>
        </p:nvSpPr>
        <p:spPr>
          <a:xfrm>
            <a:off x="217170" y="1143636"/>
            <a:ext cx="5728334" cy="632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954" y="727964"/>
            <a:ext cx="353441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ts val="5250"/>
              </a:lnSpc>
              <a:spcBef>
                <a:spcPts val="100"/>
              </a:spcBef>
            </a:pPr>
            <a:r>
              <a:rPr sz="4650" b="1" spc="-155" dirty="0">
                <a:latin typeface="Arial"/>
                <a:cs typeface="Arial"/>
              </a:rPr>
              <a:t>ESTIMATOR</a:t>
            </a:r>
            <a:endParaRPr sz="4650">
              <a:latin typeface="Arial"/>
              <a:cs typeface="Arial"/>
            </a:endParaRPr>
          </a:p>
          <a:p>
            <a:pPr marL="235585" marR="332105">
              <a:lnSpc>
                <a:spcPts val="1580"/>
              </a:lnSpc>
              <a:spcBef>
                <a:spcPts val="5"/>
              </a:spcBef>
            </a:pPr>
            <a:r>
              <a:rPr sz="1600" spc="-5" dirty="0">
                <a:latin typeface="Bryndan Write"/>
                <a:cs typeface="Bryndan Write"/>
              </a:rPr>
              <a:t>Topic 4: Thinking about feasibility  Fundamentals exercise #:</a:t>
            </a:r>
            <a:r>
              <a:rPr sz="1600" spc="32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11</a:t>
            </a:r>
            <a:endParaRPr sz="1600">
              <a:latin typeface="Bryndan Write"/>
              <a:cs typeface="Bryndan Write"/>
            </a:endParaRPr>
          </a:p>
          <a:p>
            <a:pPr marL="235585" marR="5080">
              <a:lnSpc>
                <a:spcPct val="117200"/>
              </a:lnSpc>
              <a:spcBef>
                <a:spcPts val="875"/>
              </a:spcBef>
            </a:pPr>
            <a:r>
              <a:rPr sz="900" b="1" spc="10" dirty="0">
                <a:latin typeface="Open Sans"/>
                <a:cs typeface="Open Sans"/>
              </a:rPr>
              <a:t>Identify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all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key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products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or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services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that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your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social  enterprise </a:t>
            </a:r>
            <a:r>
              <a:rPr sz="900" b="1" spc="15" dirty="0">
                <a:latin typeface="Open Sans"/>
                <a:cs typeface="Open Sans"/>
              </a:rPr>
              <a:t>plans </a:t>
            </a:r>
            <a:r>
              <a:rPr sz="900" b="1" spc="10" dirty="0">
                <a:latin typeface="Open Sans"/>
                <a:cs typeface="Open Sans"/>
              </a:rPr>
              <a:t>to deliver to its</a:t>
            </a:r>
            <a:r>
              <a:rPr sz="900" b="1" spc="-8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customers...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spc="-5" dirty="0">
                <a:latin typeface="Bryndan Write"/>
                <a:cs typeface="Bryndan Write"/>
              </a:rPr>
              <a:t>Customer</a:t>
            </a:r>
            <a:r>
              <a:rPr sz="1400" spc="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segment:</a:t>
            </a:r>
            <a:endParaRPr sz="14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5" dirty="0">
                <a:latin typeface="Bryndan Write"/>
                <a:cs typeface="Bryndan Write"/>
              </a:rPr>
              <a:t>Product or service they buy: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4093" y="1248868"/>
            <a:ext cx="134747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100"/>
              </a:spcBef>
            </a:pPr>
            <a:r>
              <a:rPr sz="800" b="0" spc="5" dirty="0">
                <a:latin typeface="Open Sans Light"/>
                <a:cs typeface="Open Sans Light"/>
              </a:rPr>
              <a:t>Refer </a:t>
            </a:r>
            <a:r>
              <a:rPr sz="800" b="0" spc="10" dirty="0">
                <a:latin typeface="Open Sans Light"/>
                <a:cs typeface="Open Sans Light"/>
              </a:rPr>
              <a:t>to your SE </a:t>
            </a:r>
            <a:r>
              <a:rPr sz="800" b="0" spc="5" dirty="0">
                <a:latin typeface="Open Sans Light"/>
                <a:cs typeface="Open Sans Light"/>
              </a:rPr>
              <a:t>Business  </a:t>
            </a:r>
            <a:r>
              <a:rPr sz="800" b="0" spc="10" dirty="0">
                <a:latin typeface="Open Sans Light"/>
                <a:cs typeface="Open Sans Light"/>
              </a:rPr>
              <a:t>Model Canvas to make </a:t>
            </a:r>
            <a:r>
              <a:rPr sz="800" b="0" spc="5" dirty="0">
                <a:latin typeface="Open Sans Light"/>
                <a:cs typeface="Open Sans Light"/>
              </a:rPr>
              <a:t>sure 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5" dirty="0">
                <a:latin typeface="Open Sans Light"/>
                <a:cs typeface="Open Sans Light"/>
              </a:rPr>
              <a:t>include </a:t>
            </a:r>
            <a:r>
              <a:rPr sz="800" b="0" spc="0" dirty="0">
                <a:latin typeface="Open Sans Light"/>
                <a:cs typeface="Open Sans Light"/>
              </a:rPr>
              <a:t>all  </a:t>
            </a:r>
            <a:r>
              <a:rPr sz="800" b="0" spc="5" dirty="0">
                <a:latin typeface="Open Sans Light"/>
                <a:cs typeface="Open Sans Light"/>
              </a:rPr>
              <a:t>products/services </a:t>
            </a:r>
            <a:r>
              <a:rPr sz="800" b="0" spc="10" dirty="0">
                <a:latin typeface="Open Sans Light"/>
                <a:cs typeface="Open Sans Light"/>
              </a:rPr>
              <a:t>and  customers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you may need  more</a:t>
            </a:r>
            <a:r>
              <a:rPr sz="800" b="0" spc="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boxes!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218" y="2807131"/>
            <a:ext cx="3174365" cy="998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265"/>
              </a:spcBef>
              <a:tabLst>
                <a:tab pos="3006090" algn="l"/>
                <a:tab pos="3035935" algn="l"/>
              </a:tabLst>
            </a:pPr>
            <a:r>
              <a:rPr sz="2100" spc="-7" baseline="3968" dirty="0">
                <a:latin typeface="Bryndan Write"/>
                <a:cs typeface="Bryndan Write"/>
              </a:rPr>
              <a:t>Number of customers per</a:t>
            </a:r>
            <a:r>
              <a:rPr sz="2100" spc="-487" baseline="3968" dirty="0">
                <a:latin typeface="Bryndan Write"/>
                <a:cs typeface="Bryndan Write"/>
              </a:rPr>
              <a:t> </a:t>
            </a:r>
            <a:r>
              <a:rPr sz="2100" spc="-7" baseline="3968" dirty="0">
                <a:latin typeface="Bryndan Write"/>
                <a:cs typeface="Bryndan Write"/>
              </a:rPr>
              <a:t>year</a:t>
            </a:r>
            <a:r>
              <a:rPr sz="2100" spc="-127" baseline="3968" dirty="0">
                <a:latin typeface="Bryndan Write"/>
                <a:cs typeface="Bryndan Write"/>
              </a:rPr>
              <a:t> </a:t>
            </a:r>
            <a:r>
              <a:rPr sz="2100" spc="-22" baseline="3968" dirty="0">
                <a:latin typeface="Bryndan Write"/>
                <a:cs typeface="Bryndan Write"/>
              </a:rPr>
              <a:t>.........	</a:t>
            </a:r>
            <a:r>
              <a:rPr sz="1400" spc="30" dirty="0">
                <a:latin typeface="Bryndan Write"/>
                <a:cs typeface="Bryndan Write"/>
              </a:rPr>
              <a:t>=  </a:t>
            </a:r>
            <a:r>
              <a:rPr sz="1400" spc="-5" dirty="0">
                <a:latin typeface="Bryndan Write"/>
                <a:cs typeface="Bryndan Write"/>
              </a:rPr>
              <a:t>Number of times each customer  </a:t>
            </a:r>
            <a:r>
              <a:rPr sz="1400" spc="-140" dirty="0">
                <a:latin typeface="Bryndan Write"/>
                <a:cs typeface="Bryndan Write"/>
              </a:rPr>
              <a:t>pu</a:t>
            </a:r>
            <a:r>
              <a:rPr sz="1400" spc="-135" dirty="0">
                <a:latin typeface="Bryndan Write"/>
                <a:cs typeface="Bryndan Write"/>
              </a:rPr>
              <a:t>r</a:t>
            </a:r>
            <a:r>
              <a:rPr sz="1400" spc="-150" dirty="0">
                <a:latin typeface="Bryndan Write"/>
                <a:cs typeface="Bryndan Write"/>
              </a:rPr>
              <a:t>cha</a:t>
            </a:r>
            <a:r>
              <a:rPr sz="1400" spc="-114" dirty="0">
                <a:latin typeface="Bryndan Write"/>
                <a:cs typeface="Bryndan Write"/>
              </a:rPr>
              <a:t>s</a:t>
            </a:r>
            <a:r>
              <a:rPr sz="1400" spc="-150" dirty="0">
                <a:latin typeface="Bryndan Write"/>
                <a:cs typeface="Bryndan Write"/>
              </a:rPr>
              <a:t>e</a:t>
            </a:r>
            <a:r>
              <a:rPr sz="1400" spc="-120" dirty="0">
                <a:latin typeface="Bryndan Write"/>
                <a:cs typeface="Bryndan Write"/>
              </a:rPr>
              <a:t>s</a:t>
            </a:r>
            <a:r>
              <a:rPr sz="1400" spc="-105" dirty="0">
                <a:latin typeface="Bryndan Write"/>
                <a:cs typeface="Bryndan Write"/>
              </a:rPr>
              <a:t> </a:t>
            </a:r>
            <a:r>
              <a:rPr sz="1400" spc="-145" dirty="0">
                <a:latin typeface="Bryndan Write"/>
                <a:cs typeface="Bryndan Write"/>
              </a:rPr>
              <a:t>e</a:t>
            </a:r>
            <a:r>
              <a:rPr sz="1400" spc="-150" dirty="0">
                <a:latin typeface="Bryndan Write"/>
                <a:cs typeface="Bryndan Write"/>
              </a:rPr>
              <a:t>ach</a:t>
            </a:r>
            <a:r>
              <a:rPr sz="1400" spc="-105" dirty="0">
                <a:latin typeface="Bryndan Write"/>
                <a:cs typeface="Bryndan Write"/>
              </a:rPr>
              <a:t> </a:t>
            </a:r>
            <a:r>
              <a:rPr sz="1400" spc="-155" dirty="0">
                <a:latin typeface="Bryndan Write"/>
                <a:cs typeface="Bryndan Write"/>
              </a:rPr>
              <a:t>yea</a:t>
            </a:r>
            <a:r>
              <a:rPr sz="1400" spc="-140" dirty="0">
                <a:latin typeface="Bryndan Write"/>
                <a:cs typeface="Bryndan Write"/>
              </a:rPr>
              <a:t>r</a:t>
            </a:r>
            <a:r>
              <a:rPr sz="1400" spc="-215" dirty="0">
                <a:latin typeface="Bryndan Write"/>
                <a:cs typeface="Bryndan Write"/>
              </a:rPr>
              <a:t> </a:t>
            </a:r>
            <a:r>
              <a:rPr sz="1400" spc="-80" dirty="0">
                <a:latin typeface="Arial"/>
                <a:cs typeface="Arial"/>
              </a:rPr>
              <a:t>...</a:t>
            </a:r>
            <a:r>
              <a:rPr sz="1400" spc="-75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........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........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</a:t>
            </a:r>
            <a:r>
              <a:rPr sz="1400" dirty="0">
                <a:latin typeface="Arial"/>
                <a:cs typeface="Arial"/>
              </a:rPr>
              <a:t>		</a:t>
            </a:r>
            <a:r>
              <a:rPr sz="2100" spc="120" baseline="3968" dirty="0">
                <a:latin typeface="Bryndan Write"/>
                <a:cs typeface="Bryndan Write"/>
              </a:rPr>
              <a:t>=</a:t>
            </a:r>
            <a:endParaRPr sz="2100" baseline="3968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spc="-70" dirty="0">
                <a:latin typeface="Bryndan Write"/>
                <a:cs typeface="Bryndan Write"/>
              </a:rPr>
              <a:t>Price</a:t>
            </a:r>
            <a:r>
              <a:rPr sz="1400" spc="-229" dirty="0">
                <a:latin typeface="Bryndan Write"/>
                <a:cs typeface="Bryndan Write"/>
              </a:rPr>
              <a:t> </a:t>
            </a:r>
            <a:r>
              <a:rPr sz="1400" spc="-75" dirty="0">
                <a:latin typeface="Bryndan Write"/>
                <a:cs typeface="Bryndan Write"/>
              </a:rPr>
              <a:t>of</a:t>
            </a:r>
            <a:r>
              <a:rPr sz="1400" spc="-235" dirty="0">
                <a:latin typeface="Bryndan Write"/>
                <a:cs typeface="Bryndan Write"/>
              </a:rPr>
              <a:t> </a:t>
            </a:r>
            <a:r>
              <a:rPr sz="1400" spc="-80" dirty="0">
                <a:latin typeface="Bryndan Write"/>
                <a:cs typeface="Bryndan Write"/>
              </a:rPr>
              <a:t>each</a:t>
            </a:r>
            <a:r>
              <a:rPr sz="1400" spc="-229" dirty="0">
                <a:latin typeface="Bryndan Write"/>
                <a:cs typeface="Bryndan Write"/>
              </a:rPr>
              <a:t> </a:t>
            </a:r>
            <a:r>
              <a:rPr sz="1400" spc="-75" dirty="0">
                <a:latin typeface="Bryndan Write"/>
                <a:cs typeface="Bryndan Write"/>
              </a:rPr>
              <a:t>purchase</a:t>
            </a:r>
            <a:r>
              <a:rPr sz="1400" spc="-235" dirty="0">
                <a:latin typeface="Bryndan Write"/>
                <a:cs typeface="Bryndan Write"/>
              </a:rPr>
              <a:t> </a:t>
            </a:r>
            <a:r>
              <a:rPr sz="1400" spc="-25" dirty="0">
                <a:latin typeface="Bryndan Write"/>
                <a:cs typeface="Bryndan Write"/>
              </a:rPr>
              <a:t>..............................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7174" y="2850133"/>
            <a:ext cx="142684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95"/>
              </a:spcBef>
            </a:pPr>
            <a:r>
              <a:rPr sz="1400" spc="25" dirty="0">
                <a:latin typeface="Bryndan Write"/>
                <a:cs typeface="Bryndan Write"/>
              </a:rPr>
              <a:t>customers/year</a:t>
            </a:r>
            <a:endParaRPr sz="1400">
              <a:latin typeface="Bryndan Write"/>
              <a:cs typeface="Bryndan Write"/>
            </a:endParaRPr>
          </a:p>
          <a:p>
            <a:pPr marR="22860" algn="r">
              <a:lnSpc>
                <a:spcPts val="2225"/>
              </a:lnSpc>
            </a:pPr>
            <a:r>
              <a:rPr sz="2100" spc="5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  <a:p>
            <a:pPr marL="309245">
              <a:lnSpc>
                <a:spcPts val="1250"/>
              </a:lnSpc>
            </a:pPr>
            <a:r>
              <a:rPr sz="1400" spc="55" dirty="0">
                <a:latin typeface="Bryndan Write"/>
                <a:cs typeface="Bryndan Write"/>
              </a:rPr>
              <a:t>times/year</a:t>
            </a:r>
            <a:endParaRPr sz="1400">
              <a:latin typeface="Bryndan Write"/>
              <a:cs typeface="Bryndan Write"/>
            </a:endParaRPr>
          </a:p>
          <a:p>
            <a:pPr marR="5080" algn="r">
              <a:lnSpc>
                <a:spcPts val="2220"/>
              </a:lnSpc>
            </a:pPr>
            <a:r>
              <a:rPr sz="210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6508" y="3916933"/>
            <a:ext cx="3105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50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3155" y="4100576"/>
            <a:ext cx="1962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Bryndan Write"/>
                <a:cs typeface="Bryndan Write"/>
              </a:rPr>
              <a:t>=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458" y="4165751"/>
            <a:ext cx="253873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>
              <a:lnSpc>
                <a:spcPct val="1082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Estimated product revenue = $  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005" y="4886709"/>
            <a:ext cx="2259965" cy="492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254"/>
              </a:spcBef>
            </a:pPr>
            <a:r>
              <a:rPr sz="1400" spc="-5" dirty="0">
                <a:latin typeface="Bryndan Write"/>
                <a:cs typeface="Bryndan Write"/>
              </a:rPr>
              <a:t>Customer</a:t>
            </a:r>
            <a:r>
              <a:rPr sz="140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segment:</a:t>
            </a:r>
            <a:endParaRPr sz="14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5" dirty="0">
                <a:latin typeface="Bryndan Write"/>
                <a:cs typeface="Bryndan Write"/>
              </a:rPr>
              <a:t>Product or service they</a:t>
            </a:r>
            <a:r>
              <a:rPr sz="1400" spc="-3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buy: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694" y="5428367"/>
            <a:ext cx="2773680" cy="102044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spc="-5" dirty="0">
                <a:latin typeface="Bryndan Write"/>
                <a:cs typeface="Bryndan Write"/>
              </a:rPr>
              <a:t>Number of customers per year</a:t>
            </a:r>
            <a:r>
              <a:rPr sz="1400" spc="-10" dirty="0">
                <a:latin typeface="Bryndan Write"/>
                <a:cs typeface="Bryndan Write"/>
              </a:rPr>
              <a:t> </a:t>
            </a:r>
            <a:r>
              <a:rPr sz="1400" spc="-15" dirty="0">
                <a:latin typeface="Bryndan Write"/>
                <a:cs typeface="Bryndan Write"/>
              </a:rPr>
              <a:t>.........</a:t>
            </a:r>
            <a:endParaRPr sz="1400">
              <a:latin typeface="Bryndan Write"/>
              <a:cs typeface="Bryndan Write"/>
            </a:endParaRPr>
          </a:p>
          <a:p>
            <a:pPr marL="12700" marR="276225">
              <a:lnSpc>
                <a:spcPts val="1639"/>
              </a:lnSpc>
              <a:spcBef>
                <a:spcPts val="540"/>
              </a:spcBef>
            </a:pPr>
            <a:r>
              <a:rPr sz="1400" spc="-5" dirty="0">
                <a:latin typeface="Bryndan Write"/>
                <a:cs typeface="Bryndan Write"/>
              </a:rPr>
              <a:t>Number of times each customer  </a:t>
            </a:r>
            <a:r>
              <a:rPr sz="1400" spc="-140" dirty="0">
                <a:latin typeface="Bryndan Write"/>
                <a:cs typeface="Bryndan Write"/>
              </a:rPr>
              <a:t>purchases </a:t>
            </a:r>
            <a:r>
              <a:rPr sz="1400" spc="-150" dirty="0">
                <a:latin typeface="Bryndan Write"/>
                <a:cs typeface="Bryndan Write"/>
              </a:rPr>
              <a:t>each year</a:t>
            </a:r>
            <a:r>
              <a:rPr sz="1400" spc="35" dirty="0">
                <a:latin typeface="Bryndan Write"/>
                <a:cs typeface="Bryndan Write"/>
              </a:rPr>
              <a:t> </a:t>
            </a:r>
            <a:r>
              <a:rPr sz="1400" spc="-50" dirty="0">
                <a:latin typeface="Bryndan Write"/>
                <a:cs typeface="Bryndan Write"/>
              </a:rPr>
              <a:t>....................................</a:t>
            </a:r>
            <a:endParaRPr sz="1400">
              <a:latin typeface="Bryndan Write"/>
              <a:cs typeface="Bryndan Write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400" spc="-95" dirty="0">
                <a:latin typeface="Bryndan Write"/>
                <a:cs typeface="Bryndan Write"/>
              </a:rPr>
              <a:t>Price </a:t>
            </a:r>
            <a:r>
              <a:rPr sz="1400" spc="-105" dirty="0">
                <a:latin typeface="Bryndan Write"/>
                <a:cs typeface="Bryndan Write"/>
              </a:rPr>
              <a:t>of </a:t>
            </a:r>
            <a:r>
              <a:rPr sz="1400" spc="-110" dirty="0">
                <a:latin typeface="Bryndan Write"/>
                <a:cs typeface="Bryndan Write"/>
              </a:rPr>
              <a:t>each purchase</a:t>
            </a:r>
            <a:r>
              <a:rPr sz="1400" dirty="0">
                <a:latin typeface="Bryndan Write"/>
                <a:cs typeface="Bryndan Write"/>
              </a:rPr>
              <a:t> </a:t>
            </a:r>
            <a:r>
              <a:rPr sz="1400" spc="-40" dirty="0">
                <a:latin typeface="Bryndan Write"/>
                <a:cs typeface="Bryndan Write"/>
              </a:rPr>
              <a:t>..............................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8187" y="6784873"/>
            <a:ext cx="248221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82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Estimated product revenue = $  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8878" y="5415026"/>
            <a:ext cx="1447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8596" y="5879846"/>
            <a:ext cx="1504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80" dirty="0">
                <a:latin typeface="Bryndan Write"/>
                <a:cs typeface="Bryndan Write"/>
              </a:rPr>
              <a:t>=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7936" y="5415026"/>
            <a:ext cx="151765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95"/>
              </a:spcBef>
            </a:pPr>
            <a:r>
              <a:rPr sz="1400" spc="25" dirty="0">
                <a:latin typeface="Bryndan Write"/>
                <a:cs typeface="Bryndan Write"/>
              </a:rPr>
              <a:t>customers/year</a:t>
            </a:r>
            <a:endParaRPr sz="1400">
              <a:latin typeface="Bryndan Write"/>
              <a:cs typeface="Bryndan Write"/>
            </a:endParaRPr>
          </a:p>
          <a:p>
            <a:pPr marR="114935" algn="r">
              <a:lnSpc>
                <a:spcPts val="2250"/>
              </a:lnSpc>
            </a:pPr>
            <a:r>
              <a:rPr sz="2100" spc="5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  <a:p>
            <a:pPr marL="309245">
              <a:lnSpc>
                <a:spcPts val="1360"/>
              </a:lnSpc>
            </a:pPr>
            <a:r>
              <a:rPr sz="1400" spc="55" dirty="0">
                <a:latin typeface="Bryndan Write"/>
                <a:cs typeface="Bryndan Write"/>
              </a:rPr>
              <a:t>times/year</a:t>
            </a:r>
            <a:endParaRPr sz="1400">
              <a:latin typeface="Bryndan Write"/>
              <a:cs typeface="Bryndan Write"/>
            </a:endParaRPr>
          </a:p>
          <a:p>
            <a:pPr marR="88900" algn="r">
              <a:lnSpc>
                <a:spcPts val="2305"/>
              </a:lnSpc>
            </a:pPr>
            <a:r>
              <a:rPr sz="2100" spc="5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  <a:p>
            <a:pPr marR="5080" algn="r">
              <a:lnSpc>
                <a:spcPct val="100000"/>
              </a:lnSpc>
              <a:spcBef>
                <a:spcPts val="1250"/>
              </a:spcBef>
            </a:pPr>
            <a:r>
              <a:rPr sz="2100" spc="114" dirty="0">
                <a:latin typeface="Bryndan Write"/>
                <a:cs typeface="Bryndan Write"/>
              </a:rPr>
              <a:t>=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98895" y="2214257"/>
            <a:ext cx="3865876" cy="438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06035" y="536702"/>
            <a:ext cx="3450590" cy="22466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7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estimate</a:t>
            </a:r>
            <a:r>
              <a:rPr sz="2050" spc="-10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the  </a:t>
            </a:r>
            <a:r>
              <a:rPr sz="2050" spc="35" dirty="0">
                <a:latin typeface="Bryndan Write"/>
                <a:cs typeface="Bryndan Write"/>
              </a:rPr>
              <a:t>operating income</a:t>
            </a:r>
            <a:r>
              <a:rPr sz="2050" spc="25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of</a:t>
            </a:r>
            <a:endParaRPr sz="2050">
              <a:latin typeface="Bryndan Write"/>
              <a:cs typeface="Bryndan Write"/>
            </a:endParaRPr>
          </a:p>
          <a:p>
            <a:pPr marL="12700" marR="280670" indent="-635">
              <a:lnSpc>
                <a:spcPts val="2140"/>
              </a:lnSpc>
              <a:spcBef>
                <a:spcPts val="65"/>
              </a:spcBef>
            </a:pPr>
            <a:r>
              <a:rPr sz="2050" spc="-5" dirty="0">
                <a:latin typeface="Bryndan Write"/>
                <a:cs typeface="Bryndan Write"/>
              </a:rPr>
              <a:t>your social enterprise, </a:t>
            </a:r>
            <a:r>
              <a:rPr sz="2050" dirty="0">
                <a:latin typeface="Bryndan Write"/>
                <a:cs typeface="Bryndan Write"/>
              </a:rPr>
              <a:t>once  </a:t>
            </a:r>
            <a:r>
              <a:rPr sz="2050" spc="25" dirty="0">
                <a:latin typeface="Bryndan Write"/>
                <a:cs typeface="Bryndan Write"/>
              </a:rPr>
              <a:t>it is </a:t>
            </a:r>
            <a:r>
              <a:rPr sz="2050" spc="35" dirty="0">
                <a:latin typeface="Bryndan Write"/>
                <a:cs typeface="Bryndan Write"/>
              </a:rPr>
              <a:t>established </a:t>
            </a:r>
            <a:r>
              <a:rPr sz="2050" spc="40" dirty="0">
                <a:latin typeface="Bryndan Write"/>
                <a:cs typeface="Bryndan Write"/>
              </a:rPr>
              <a:t>and you  have developed the  </a:t>
            </a:r>
            <a:r>
              <a:rPr sz="2050" spc="35" dirty="0">
                <a:latin typeface="Bryndan Write"/>
                <a:cs typeface="Bryndan Write"/>
              </a:rPr>
              <a:t>customer</a:t>
            </a:r>
            <a:r>
              <a:rPr sz="2050" spc="30" dirty="0">
                <a:latin typeface="Bryndan Write"/>
                <a:cs typeface="Bryndan Write"/>
              </a:rPr>
              <a:t> base.</a:t>
            </a:r>
            <a:endParaRPr sz="2050">
              <a:latin typeface="Bryndan Write"/>
              <a:cs typeface="Bryndan Write"/>
            </a:endParaRPr>
          </a:p>
          <a:p>
            <a:pPr marL="1816735" marR="407670" algn="ctr">
              <a:lnSpc>
                <a:spcPct val="116900"/>
              </a:lnSpc>
              <a:spcBef>
                <a:spcPts val="925"/>
              </a:spcBef>
            </a:pPr>
            <a:r>
              <a:rPr sz="800" b="0" spc="10" dirty="0">
                <a:latin typeface="Open Sans Light"/>
                <a:cs typeface="Open Sans Light"/>
              </a:rPr>
              <a:t>Remember to </a:t>
            </a:r>
            <a:r>
              <a:rPr sz="800" b="0" spc="5" dirty="0">
                <a:latin typeface="Open Sans Light"/>
                <a:cs typeface="Open Sans Light"/>
              </a:rPr>
              <a:t>include  </a:t>
            </a:r>
            <a:r>
              <a:rPr sz="800" b="0" spc="10" dirty="0">
                <a:latin typeface="Open Sans Light"/>
                <a:cs typeface="Open Sans Light"/>
              </a:rPr>
              <a:t>income from</a:t>
            </a:r>
            <a:r>
              <a:rPr sz="800" b="0" spc="-20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government  </a:t>
            </a:r>
            <a:r>
              <a:rPr sz="800" b="0" spc="5" dirty="0">
                <a:latin typeface="Open Sans Light"/>
                <a:cs typeface="Open Sans Light"/>
              </a:rPr>
              <a:t>funding </a:t>
            </a:r>
            <a:r>
              <a:rPr sz="800" b="0" spc="10" dirty="0">
                <a:latin typeface="Open Sans Light"/>
                <a:cs typeface="Open Sans Light"/>
              </a:rPr>
              <a:t>programs </a:t>
            </a:r>
            <a:r>
              <a:rPr sz="800" b="0" spc="0" dirty="0">
                <a:latin typeface="Open Sans Light"/>
                <a:cs typeface="Open Sans Light"/>
              </a:rPr>
              <a:t>if</a:t>
            </a:r>
            <a:r>
              <a:rPr sz="800" b="0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they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5745" y="2778504"/>
            <a:ext cx="12128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payments</a:t>
            </a:r>
            <a:r>
              <a:rPr sz="800" b="0" spc="2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associated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22511" y="2866898"/>
            <a:ext cx="100266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with </a:t>
            </a:r>
            <a:r>
              <a:rPr sz="800" b="0" spc="10" dirty="0">
                <a:latin typeface="Open Sans Light"/>
                <a:cs typeface="Open Sans Light"/>
              </a:rPr>
              <a:t>the</a:t>
            </a:r>
            <a:r>
              <a:rPr sz="800" b="0" spc="5" dirty="0">
                <a:latin typeface="Open Sans Light"/>
                <a:cs typeface="Open Sans Light"/>
              </a:rPr>
              <a:t> enterprise's</a:t>
            </a:r>
            <a:endParaRPr sz="800">
              <a:latin typeface="Open Sans Light"/>
              <a:cs typeface="Open Sans Light"/>
            </a:endParaRPr>
          </a:p>
          <a:p>
            <a:pPr marL="27305" algn="ctr">
              <a:lnSpc>
                <a:spcPct val="100000"/>
              </a:lnSpc>
              <a:spcBef>
                <a:spcPts val="600"/>
              </a:spcBef>
            </a:pPr>
            <a:r>
              <a:rPr sz="800" b="0" spc="5" dirty="0">
                <a:latin typeface="Open Sans Light"/>
                <a:cs typeface="Open Sans Light"/>
              </a:rPr>
              <a:t>operations.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6616" y="2955290"/>
            <a:ext cx="1870710" cy="54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Total all </a:t>
            </a:r>
            <a:r>
              <a:rPr sz="900" b="1" spc="15" dirty="0">
                <a:latin typeface="Open Sans"/>
                <a:cs typeface="Open Sans"/>
              </a:rPr>
              <a:t>the estimated</a:t>
            </a:r>
            <a:r>
              <a:rPr sz="900" b="1" spc="-12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product</a:t>
            </a:r>
            <a:endParaRPr sz="900">
              <a:latin typeface="Open Sans"/>
              <a:cs typeface="Open Sans"/>
            </a:endParaRPr>
          </a:p>
          <a:p>
            <a:pPr marL="12700" marR="10795">
              <a:lnSpc>
                <a:spcPct val="113300"/>
              </a:lnSpc>
              <a:spcBef>
                <a:spcPts val="535"/>
              </a:spcBef>
            </a:pPr>
            <a:r>
              <a:rPr sz="900" b="1" spc="15" dirty="0">
                <a:latin typeface="Open Sans"/>
                <a:cs typeface="Open Sans"/>
              </a:rPr>
              <a:t>revenue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give you an </a:t>
            </a:r>
            <a:r>
              <a:rPr sz="900" b="1" spc="10" dirty="0">
                <a:latin typeface="Open Sans"/>
                <a:cs typeface="Open Sans"/>
              </a:rPr>
              <a:t>overall,  </a:t>
            </a:r>
            <a:r>
              <a:rPr sz="900" b="1" spc="15" dirty="0">
                <a:latin typeface="Open Sans"/>
                <a:cs typeface="Open Sans"/>
              </a:rPr>
              <a:t>estimated operating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income.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54800" y="3647185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4800" y="4080001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80707" y="4495291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54800" y="4899914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9664" y="5294629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4030" y="3674617"/>
            <a:ext cx="138430" cy="1764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0792" y="5752287"/>
            <a:ext cx="1605280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 operating income =</a:t>
            </a:r>
            <a:r>
              <a:rPr sz="1400" spc="-39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$  (annually)</a:t>
            </a:r>
            <a:endParaRPr sz="14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35" y="1928190"/>
            <a:ext cx="230491" cy="359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4171" y="3259454"/>
            <a:ext cx="259070" cy="369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040" y="2850514"/>
            <a:ext cx="3823957" cy="2412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5109" y="1464944"/>
            <a:ext cx="3996053" cy="379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3693" y="3836034"/>
            <a:ext cx="2654299" cy="311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00" y="5162550"/>
            <a:ext cx="3915397" cy="2400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5109" y="5162550"/>
            <a:ext cx="3823957" cy="2400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6196330" cy="12750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ct val="76300"/>
              </a:lnSpc>
              <a:spcBef>
                <a:spcPts val="1420"/>
              </a:spcBef>
            </a:pPr>
            <a:r>
              <a:rPr spc="-315" dirty="0"/>
              <a:t>OPERATING </a:t>
            </a:r>
            <a:r>
              <a:rPr spc="-320" dirty="0"/>
              <a:t>EXPENSES  </a:t>
            </a:r>
            <a:r>
              <a:rPr spc="-155" dirty="0"/>
              <a:t>ESTIMATOR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0219" y="1349755"/>
            <a:ext cx="29838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Topic 4: Thinking about</a:t>
            </a:r>
            <a:r>
              <a:rPr sz="1600" spc="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feasibility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19" y="1550971"/>
            <a:ext cx="26555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Fundamentals exercise #:</a:t>
            </a:r>
            <a:r>
              <a:rPr sz="1600" spc="35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12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100" y="1976119"/>
            <a:ext cx="341566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Identify</a:t>
            </a:r>
            <a:r>
              <a:rPr sz="900" b="1" u="sng" spc="1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 all</a:t>
            </a:r>
            <a:r>
              <a:rPr sz="900" b="1" spc="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 key </a:t>
            </a:r>
            <a:r>
              <a:rPr sz="900" b="1" spc="10" dirty="0">
                <a:latin typeface="Open Sans"/>
                <a:cs typeface="Open Sans"/>
              </a:rPr>
              <a:t>activities </a:t>
            </a:r>
            <a:r>
              <a:rPr sz="900" b="1" spc="15" dirty="0">
                <a:latin typeface="Open Sans"/>
                <a:cs typeface="Open Sans"/>
              </a:rPr>
              <a:t>that your </a:t>
            </a:r>
            <a:r>
              <a:rPr sz="900" b="1" spc="10" dirty="0">
                <a:latin typeface="Open Sans"/>
                <a:cs typeface="Open Sans"/>
              </a:rPr>
              <a:t>social enterprise  </a:t>
            </a:r>
            <a:r>
              <a:rPr sz="900" b="1" spc="15" dirty="0">
                <a:latin typeface="Open Sans"/>
                <a:cs typeface="Open Sans"/>
              </a:rPr>
              <a:t>needs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undertake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deliver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on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economic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and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social  </a:t>
            </a:r>
            <a:r>
              <a:rPr sz="900" b="1" spc="15" dirty="0">
                <a:latin typeface="Open Sans"/>
                <a:cs typeface="Open Sans"/>
              </a:rPr>
              <a:t>value</a:t>
            </a:r>
            <a:r>
              <a:rPr sz="900" b="1" spc="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propositions...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8508" y="1590950"/>
            <a:ext cx="13474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Refer </a:t>
            </a:r>
            <a:r>
              <a:rPr sz="800" b="0" spc="10" dirty="0">
                <a:latin typeface="Open Sans Light"/>
                <a:cs typeface="Open Sans Light"/>
              </a:rPr>
              <a:t>to your SE </a:t>
            </a:r>
            <a:r>
              <a:rPr sz="800" b="0" spc="5" dirty="0">
                <a:latin typeface="Open Sans Light"/>
                <a:cs typeface="Open Sans Light"/>
              </a:rPr>
              <a:t>Business  </a:t>
            </a:r>
            <a:r>
              <a:rPr sz="800" b="0" spc="10" dirty="0">
                <a:latin typeface="Open Sans Light"/>
                <a:cs typeface="Open Sans Light"/>
              </a:rPr>
              <a:t>Model Canvas to make </a:t>
            </a:r>
            <a:r>
              <a:rPr sz="800" b="0" spc="5" dirty="0">
                <a:latin typeface="Open Sans Light"/>
                <a:cs typeface="Open Sans Light"/>
              </a:rPr>
              <a:t>sure 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0" dirty="0">
                <a:latin typeface="Open Sans Light"/>
                <a:cs typeface="Open Sans Light"/>
              </a:rPr>
              <a:t>list all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key activities 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0" dirty="0">
                <a:latin typeface="Open Sans Light"/>
                <a:cs typeface="Open Sans Light"/>
              </a:rPr>
              <a:t>will </a:t>
            </a:r>
            <a:r>
              <a:rPr sz="800" b="0" spc="10" dirty="0">
                <a:latin typeface="Open Sans Light"/>
                <a:cs typeface="Open Sans Light"/>
              </a:rPr>
              <a:t>need to do </a:t>
            </a:r>
            <a:r>
              <a:rPr sz="800" b="0" spc="5" dirty="0">
                <a:latin typeface="Open Sans Light"/>
                <a:cs typeface="Open Sans Light"/>
              </a:rPr>
              <a:t>to  deliver </a:t>
            </a:r>
            <a:r>
              <a:rPr sz="800" b="0" spc="10" dirty="0">
                <a:latin typeface="Open Sans Light"/>
                <a:cs typeface="Open Sans Light"/>
              </a:rPr>
              <a:t>the economic and  </a:t>
            </a:r>
            <a:r>
              <a:rPr sz="800" b="0" spc="5" dirty="0">
                <a:latin typeface="Open Sans Light"/>
                <a:cs typeface="Open Sans Light"/>
              </a:rPr>
              <a:t>social value</a:t>
            </a:r>
            <a:r>
              <a:rPr sz="800" b="0" spc="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propositions.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827" y="524510"/>
            <a:ext cx="3385185" cy="14281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>
              <a:lnSpc>
                <a:spcPct val="87300"/>
              </a:lnSpc>
              <a:spcBef>
                <a:spcPts val="414"/>
              </a:spcBef>
              <a:tabLst>
                <a:tab pos="2315210" algn="l"/>
              </a:tabLst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identify</a:t>
            </a:r>
            <a:r>
              <a:rPr sz="2050" spc="-10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and  </a:t>
            </a:r>
            <a:r>
              <a:rPr sz="2050" spc="35" dirty="0">
                <a:latin typeface="Bryndan Write"/>
                <a:cs typeface="Bryndan Write"/>
              </a:rPr>
              <a:t>estimate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cost	</a:t>
            </a:r>
            <a:r>
              <a:rPr sz="2050" spc="40" dirty="0">
                <a:latin typeface="Bryndan Write"/>
                <a:cs typeface="Bryndan Write"/>
              </a:rPr>
              <a:t>of  </a:t>
            </a:r>
            <a:r>
              <a:rPr sz="2050" spc="-5" dirty="0">
                <a:latin typeface="Bryndan Write"/>
                <a:cs typeface="Bryndan Write"/>
              </a:rPr>
              <a:t>delivering </a:t>
            </a:r>
            <a:r>
              <a:rPr sz="2050" dirty="0">
                <a:latin typeface="Bryndan Write"/>
                <a:cs typeface="Bryndan Write"/>
              </a:rPr>
              <a:t>the</a:t>
            </a:r>
            <a:r>
              <a:rPr sz="2050" spc="-1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social</a:t>
            </a:r>
            <a:endParaRPr sz="2050">
              <a:latin typeface="Bryndan Write"/>
              <a:cs typeface="Bryndan Write"/>
            </a:endParaRPr>
          </a:p>
          <a:p>
            <a:pPr marL="12700" marR="511809">
              <a:lnSpc>
                <a:spcPts val="2140"/>
              </a:lnSpc>
              <a:spcBef>
                <a:spcPts val="20"/>
              </a:spcBef>
            </a:pPr>
            <a:r>
              <a:rPr sz="2050" spc="-55" dirty="0">
                <a:latin typeface="Bryndan Write"/>
                <a:cs typeface="Bryndan Write"/>
              </a:rPr>
              <a:t>purpose and your economic  </a:t>
            </a:r>
            <a:r>
              <a:rPr sz="2050" spc="-5" dirty="0">
                <a:latin typeface="Bryndan Write"/>
                <a:cs typeface="Bryndan Write"/>
              </a:rPr>
              <a:t>value</a:t>
            </a:r>
            <a:r>
              <a:rPr sz="2050" spc="-1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proposition.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620" y="2807171"/>
            <a:ext cx="3550920" cy="21875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20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4515" algn="r">
              <a:lnSpc>
                <a:spcPts val="1520"/>
              </a:lnSpc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2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65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6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755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620" y="5209714"/>
            <a:ext cx="3550920" cy="21869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15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4515" algn="r">
              <a:lnSpc>
                <a:spcPts val="1525"/>
              </a:lnSpc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3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65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6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755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4197" y="2807171"/>
            <a:ext cx="3550920" cy="21767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20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29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76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65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76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4197" y="5199047"/>
            <a:ext cx="3550285" cy="21869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15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3880" algn="r">
              <a:lnSpc>
                <a:spcPts val="1525"/>
              </a:lnSpc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3880" algn="r">
              <a:lnSpc>
                <a:spcPct val="100000"/>
              </a:lnSpc>
              <a:spcBef>
                <a:spcPts val="73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3880" algn="r">
              <a:lnSpc>
                <a:spcPct val="100000"/>
              </a:lnSpc>
              <a:spcBef>
                <a:spcPts val="65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3880" algn="r">
              <a:lnSpc>
                <a:spcPct val="100000"/>
              </a:lnSpc>
              <a:spcBef>
                <a:spcPts val="76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755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93861" y="3248659"/>
            <a:ext cx="2040889" cy="4210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160"/>
              </a:spcBef>
            </a:pPr>
            <a:r>
              <a:rPr sz="900" b="1" spc="25" dirty="0">
                <a:latin typeface="Bryndan Write"/>
                <a:cs typeface="Bryndan Write"/>
              </a:rPr>
              <a:t>Total </a:t>
            </a:r>
            <a:r>
              <a:rPr sz="900" b="1" spc="15" dirty="0">
                <a:latin typeface="Bryndan Write"/>
                <a:cs typeface="Bryndan Write"/>
              </a:rPr>
              <a:t>all </a:t>
            </a:r>
            <a:r>
              <a:rPr sz="900" b="1" spc="25" dirty="0">
                <a:latin typeface="Bryndan Write"/>
                <a:cs typeface="Bryndan Write"/>
              </a:rPr>
              <a:t>the estimated </a:t>
            </a:r>
            <a:r>
              <a:rPr sz="900" b="1" spc="15" dirty="0">
                <a:latin typeface="Bryndan Write"/>
                <a:cs typeface="Bryndan Write"/>
              </a:rPr>
              <a:t>activity </a:t>
            </a:r>
            <a:r>
              <a:rPr sz="900" b="1" spc="25" dirty="0">
                <a:latin typeface="Bryndan Write"/>
                <a:cs typeface="Bryndan Write"/>
              </a:rPr>
              <a:t>costs  to </a:t>
            </a:r>
            <a:r>
              <a:rPr sz="900" b="1" spc="15" dirty="0">
                <a:latin typeface="Bryndan Write"/>
                <a:cs typeface="Bryndan Write"/>
              </a:rPr>
              <a:t>give </a:t>
            </a:r>
            <a:r>
              <a:rPr sz="900" b="1" spc="25" dirty="0">
                <a:latin typeface="Bryndan Write"/>
                <a:cs typeface="Bryndan Write"/>
              </a:rPr>
              <a:t>you an </a:t>
            </a:r>
            <a:r>
              <a:rPr sz="900" b="1" spc="15" dirty="0">
                <a:latin typeface="Bryndan Write"/>
                <a:cs typeface="Bryndan Write"/>
              </a:rPr>
              <a:t>overall, </a:t>
            </a:r>
            <a:r>
              <a:rPr sz="900" b="1" spc="25" dirty="0">
                <a:latin typeface="Bryndan Write"/>
                <a:cs typeface="Bryndan Write"/>
              </a:rPr>
              <a:t>estimated  </a:t>
            </a:r>
            <a:r>
              <a:rPr sz="900" b="1" spc="15" dirty="0">
                <a:latin typeface="Bryndan Write"/>
                <a:cs typeface="Bryndan Write"/>
              </a:rPr>
              <a:t>operating</a:t>
            </a:r>
            <a:r>
              <a:rPr sz="900" b="1" spc="10" dirty="0">
                <a:latin typeface="Bryndan Write"/>
                <a:cs typeface="Bryndan Write"/>
              </a:rPr>
              <a:t> </a:t>
            </a:r>
            <a:r>
              <a:rPr sz="900" b="1" spc="15" dirty="0">
                <a:latin typeface="Bryndan Write"/>
                <a:cs typeface="Bryndan Write"/>
              </a:rPr>
              <a:t>cost.</a:t>
            </a:r>
            <a:endParaRPr sz="900">
              <a:latin typeface="Bryndan Write"/>
              <a:cs typeface="Bryndan Writ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8611" y="3822445"/>
            <a:ext cx="11683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8611" y="4204208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8611" y="4665217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8611" y="5102605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58604" y="3841496"/>
            <a:ext cx="158750" cy="175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54238" y="5529326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34604" y="5911473"/>
            <a:ext cx="1549400" cy="72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95"/>
              </a:spcBef>
            </a:pPr>
            <a:r>
              <a:rPr sz="1400" spc="-5" dirty="0">
                <a:latin typeface="Bryndan Write"/>
                <a:cs typeface="Bryndan Write"/>
              </a:rPr>
              <a:t>Total estimated  operating costs =</a:t>
            </a:r>
            <a:r>
              <a:rPr sz="1400" spc="-5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$  (annually)</a:t>
            </a:r>
            <a:endParaRPr sz="14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44" y="2467609"/>
            <a:ext cx="10455272" cy="382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9204" y="2956560"/>
            <a:ext cx="231138" cy="36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5236210" cy="230759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 marR="5080">
              <a:lnSpc>
                <a:spcPct val="76500"/>
              </a:lnSpc>
              <a:spcBef>
                <a:spcPts val="1410"/>
              </a:spcBef>
            </a:pPr>
            <a:r>
              <a:rPr spc="-120" dirty="0"/>
              <a:t>INITIAL </a:t>
            </a:r>
            <a:r>
              <a:rPr spc="-145" dirty="0"/>
              <a:t>FINANCIAL  </a:t>
            </a:r>
            <a:r>
              <a:rPr spc="-5" dirty="0"/>
              <a:t>FEASIBILITY  </a:t>
            </a:r>
            <a:r>
              <a:rPr spc="-325" dirty="0"/>
              <a:t>ASSESSMENT</a:t>
            </a:r>
          </a:p>
          <a:p>
            <a:pPr marL="86360" marR="2183130">
              <a:lnSpc>
                <a:spcPts val="1580"/>
              </a:lnSpc>
              <a:spcBef>
                <a:spcPts val="685"/>
              </a:spcBef>
            </a:pPr>
            <a:r>
              <a:rPr sz="1600" b="0" spc="-5" dirty="0">
                <a:latin typeface="Bryndan Write"/>
                <a:cs typeface="Bryndan Write"/>
              </a:rPr>
              <a:t>Topic 4: Thinking about feasibility  Fundamentals exercise #:</a:t>
            </a:r>
            <a:r>
              <a:rPr sz="1600" b="0" spc="32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13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9835" y="498602"/>
            <a:ext cx="4805045" cy="28105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7200"/>
              </a:lnSpc>
              <a:spcBef>
                <a:spcPts val="415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help inform your initial  </a:t>
            </a:r>
            <a:r>
              <a:rPr sz="2050" spc="30" dirty="0">
                <a:latin typeface="Bryndan Write"/>
                <a:cs typeface="Bryndan Write"/>
              </a:rPr>
              <a:t>feasibility </a:t>
            </a:r>
            <a:r>
              <a:rPr sz="2050" spc="40" dirty="0">
                <a:latin typeface="Bryndan Write"/>
                <a:cs typeface="Bryndan Write"/>
              </a:rPr>
              <a:t>assessment </a:t>
            </a:r>
            <a:r>
              <a:rPr sz="2050" spc="50" dirty="0">
                <a:latin typeface="Bryndan Write"/>
                <a:cs typeface="Bryndan Write"/>
              </a:rPr>
              <a:t>from a </a:t>
            </a:r>
            <a:r>
              <a:rPr sz="2050" spc="30" dirty="0">
                <a:latin typeface="Bryndan Write"/>
                <a:cs typeface="Bryndan Write"/>
              </a:rPr>
              <a:t>financial  </a:t>
            </a:r>
            <a:r>
              <a:rPr sz="2050" spc="-5" dirty="0">
                <a:latin typeface="Bryndan Write"/>
                <a:cs typeface="Bryndan Write"/>
              </a:rPr>
              <a:t>perspective. Before </a:t>
            </a:r>
            <a:r>
              <a:rPr sz="2050" dirty="0">
                <a:latin typeface="Bryndan Write"/>
                <a:cs typeface="Bryndan Write"/>
              </a:rPr>
              <a:t>you </a:t>
            </a:r>
            <a:r>
              <a:rPr sz="2050" spc="-5" dirty="0">
                <a:latin typeface="Bryndan Write"/>
                <a:cs typeface="Bryndan Write"/>
              </a:rPr>
              <a:t>commence </a:t>
            </a:r>
            <a:r>
              <a:rPr sz="2050" spc="-10" dirty="0">
                <a:latin typeface="Bryndan Write"/>
                <a:cs typeface="Bryndan Write"/>
              </a:rPr>
              <a:t>this  </a:t>
            </a:r>
            <a:r>
              <a:rPr sz="2050" spc="-5" dirty="0">
                <a:latin typeface="Bryndan Write"/>
                <a:cs typeface="Bryndan Write"/>
              </a:rPr>
              <a:t>exercise, </a:t>
            </a:r>
            <a:r>
              <a:rPr sz="2050" dirty="0">
                <a:latin typeface="Bryndan Write"/>
                <a:cs typeface="Bryndan Write"/>
              </a:rPr>
              <a:t>we </a:t>
            </a:r>
            <a:r>
              <a:rPr sz="2050" spc="-5" dirty="0">
                <a:latin typeface="Bryndan Write"/>
                <a:cs typeface="Bryndan Write"/>
              </a:rPr>
              <a:t>suggest </a:t>
            </a:r>
            <a:r>
              <a:rPr sz="2050" dirty="0">
                <a:latin typeface="Bryndan Write"/>
                <a:cs typeface="Bryndan Write"/>
              </a:rPr>
              <a:t>you </a:t>
            </a:r>
            <a:r>
              <a:rPr sz="2050" spc="-5" dirty="0">
                <a:latin typeface="Bryndan Write"/>
                <a:cs typeface="Bryndan Write"/>
              </a:rPr>
              <a:t>review your  Theory </a:t>
            </a:r>
            <a:r>
              <a:rPr sz="2050" dirty="0">
                <a:latin typeface="Bryndan Write"/>
                <a:cs typeface="Bryndan Write"/>
              </a:rPr>
              <a:t>of Change and </a:t>
            </a:r>
            <a:r>
              <a:rPr sz="2050" spc="-5" dirty="0">
                <a:latin typeface="Bryndan Write"/>
                <a:cs typeface="Bryndan Write"/>
              </a:rPr>
              <a:t>confirm </a:t>
            </a:r>
            <a:r>
              <a:rPr sz="2050" dirty="0">
                <a:latin typeface="Bryndan Write"/>
                <a:cs typeface="Bryndan Write"/>
              </a:rPr>
              <a:t>what you  </a:t>
            </a:r>
            <a:r>
              <a:rPr sz="2050" spc="-5" dirty="0">
                <a:latin typeface="Bryndan Write"/>
                <a:cs typeface="Bryndan Write"/>
              </a:rPr>
              <a:t>plan to do has </a:t>
            </a:r>
            <a:r>
              <a:rPr sz="2050" dirty="0">
                <a:latin typeface="Bryndan Write"/>
                <a:cs typeface="Bryndan Write"/>
              </a:rPr>
              <a:t>the </a:t>
            </a:r>
            <a:r>
              <a:rPr sz="2050" spc="-5" dirty="0">
                <a:latin typeface="Bryndan Write"/>
                <a:cs typeface="Bryndan Write"/>
              </a:rPr>
              <a:t>potential </a:t>
            </a:r>
            <a:r>
              <a:rPr sz="2050" dirty="0">
                <a:latin typeface="Bryndan Write"/>
                <a:cs typeface="Bryndan Write"/>
              </a:rPr>
              <a:t>to </a:t>
            </a:r>
            <a:r>
              <a:rPr sz="2050" spc="-5" dirty="0">
                <a:latin typeface="Bryndan Write"/>
                <a:cs typeface="Bryndan Write"/>
              </a:rPr>
              <a:t>create  impact.</a:t>
            </a:r>
            <a:endParaRPr sz="2050">
              <a:latin typeface="Bryndan Write"/>
              <a:cs typeface="Bryndan Write"/>
            </a:endParaRPr>
          </a:p>
          <a:p>
            <a:pPr marL="2255520" marR="381000" algn="ctr">
              <a:lnSpc>
                <a:spcPct val="114500"/>
              </a:lnSpc>
              <a:spcBef>
                <a:spcPts val="1105"/>
              </a:spcBef>
            </a:pPr>
            <a:r>
              <a:rPr sz="800" b="0" spc="10" dirty="0">
                <a:latin typeface="Open Sans Light"/>
                <a:cs typeface="Open Sans Light"/>
              </a:rPr>
              <a:t>Once you have the </a:t>
            </a:r>
            <a:r>
              <a:rPr sz="800" b="0" spc="5" dirty="0">
                <a:latin typeface="Open Sans Light"/>
                <a:cs typeface="Open Sans Light"/>
              </a:rPr>
              <a:t>estimate of establishment  costs, </a:t>
            </a:r>
            <a:r>
              <a:rPr sz="800" b="0" spc="0" dirty="0">
                <a:latin typeface="Open Sans Light"/>
                <a:cs typeface="Open Sans Light"/>
              </a:rPr>
              <a:t>it </a:t>
            </a:r>
            <a:r>
              <a:rPr sz="800" b="0" spc="5" dirty="0">
                <a:latin typeface="Open Sans Light"/>
                <a:cs typeface="Open Sans Light"/>
              </a:rPr>
              <a:t>is important to think </a:t>
            </a:r>
            <a:r>
              <a:rPr sz="800" b="0" spc="10" dirty="0">
                <a:latin typeface="Open Sans Light"/>
                <a:cs typeface="Open Sans Light"/>
              </a:rPr>
              <a:t>about the  </a:t>
            </a:r>
            <a:r>
              <a:rPr sz="800" b="0" spc="5" dirty="0">
                <a:latin typeface="Open Sans Light"/>
                <a:cs typeface="Open Sans Light"/>
              </a:rPr>
              <a:t>likelihood that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0" dirty="0">
                <a:latin typeface="Open Sans Light"/>
                <a:cs typeface="Open Sans Light"/>
              </a:rPr>
              <a:t>will </a:t>
            </a: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able to raise </a:t>
            </a:r>
            <a:r>
              <a:rPr sz="800" b="0" spc="10" dirty="0">
                <a:latin typeface="Open Sans Light"/>
                <a:cs typeface="Open Sans Light"/>
              </a:rPr>
              <a:t>the  funds </a:t>
            </a:r>
            <a:r>
              <a:rPr sz="800" b="0" spc="0" dirty="0">
                <a:latin typeface="Open Sans Light"/>
                <a:cs typeface="Open Sans Light"/>
              </a:rPr>
              <a:t>... </a:t>
            </a:r>
            <a:r>
              <a:rPr sz="800" b="0" spc="5" dirty="0">
                <a:latin typeface="Open Sans Light"/>
                <a:cs typeface="Open Sans Light"/>
              </a:rPr>
              <a:t>this </a:t>
            </a:r>
            <a:r>
              <a:rPr sz="800" b="0" spc="0" dirty="0">
                <a:latin typeface="Open Sans Light"/>
                <a:cs typeface="Open Sans Light"/>
              </a:rPr>
              <a:t>will </a:t>
            </a:r>
            <a:r>
              <a:rPr sz="800" b="0" spc="5" dirty="0">
                <a:latin typeface="Open Sans Light"/>
                <a:cs typeface="Open Sans Light"/>
              </a:rPr>
              <a:t>inform </a:t>
            </a:r>
            <a:r>
              <a:rPr sz="800" b="0" spc="10" dirty="0">
                <a:latin typeface="Open Sans Light"/>
                <a:cs typeface="Open Sans Light"/>
              </a:rPr>
              <a:t>your </a:t>
            </a:r>
            <a:r>
              <a:rPr sz="800" b="0" spc="5" dirty="0">
                <a:latin typeface="Open Sans Light"/>
                <a:cs typeface="Open Sans Light"/>
              </a:rPr>
              <a:t>decision </a:t>
            </a:r>
            <a:r>
              <a:rPr sz="800" b="0" spc="10" dirty="0">
                <a:latin typeface="Open Sans Light"/>
                <a:cs typeface="Open Sans Light"/>
              </a:rPr>
              <a:t>about  </a:t>
            </a:r>
            <a:r>
              <a:rPr sz="800" b="0" spc="5" dirty="0">
                <a:latin typeface="Open Sans Light"/>
                <a:cs typeface="Open Sans Light"/>
              </a:rPr>
              <a:t>the best legal structure for </a:t>
            </a:r>
            <a:r>
              <a:rPr sz="800" b="0" spc="10" dirty="0">
                <a:latin typeface="Open Sans Light"/>
                <a:cs typeface="Open Sans Light"/>
              </a:rPr>
              <a:t>your</a:t>
            </a:r>
            <a:r>
              <a:rPr sz="800" b="0" spc="7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enterprise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1502" y="3019700"/>
            <a:ext cx="153162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126364" algn="ctr">
              <a:lnSpc>
                <a:spcPct val="116300"/>
              </a:lnSpc>
              <a:spcBef>
                <a:spcPts val="100"/>
              </a:spcBef>
            </a:pPr>
            <a:r>
              <a:rPr sz="800" b="0" spc="10" dirty="0">
                <a:latin typeface="Open Sans Light"/>
                <a:cs typeface="Open Sans Light"/>
              </a:rPr>
              <a:t>NB: </a:t>
            </a:r>
            <a:r>
              <a:rPr sz="800" b="0" spc="0" dirty="0">
                <a:latin typeface="Open Sans Light"/>
                <a:cs typeface="Open Sans Light"/>
              </a:rPr>
              <a:t>It will </a:t>
            </a:r>
            <a:r>
              <a:rPr sz="800" b="0" spc="10" dirty="0">
                <a:latin typeface="Open Sans Light"/>
                <a:cs typeface="Open Sans Light"/>
              </a:rPr>
              <a:t>take </a:t>
            </a:r>
            <a:r>
              <a:rPr sz="800" b="0" spc="5" dirty="0">
                <a:latin typeface="Open Sans Light"/>
                <a:cs typeface="Open Sans Light"/>
              </a:rPr>
              <a:t>time to build  </a:t>
            </a:r>
            <a:r>
              <a:rPr sz="800" b="0" spc="10" dirty="0">
                <a:latin typeface="Open Sans Light"/>
                <a:cs typeface="Open Sans Light"/>
              </a:rPr>
              <a:t>your customer base</a:t>
            </a:r>
            <a:r>
              <a:rPr sz="800" b="0" spc="-1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and</a:t>
            </a:r>
            <a:endParaRPr sz="800">
              <a:latin typeface="Open Sans Light"/>
              <a:cs typeface="Open Sans Light"/>
            </a:endParaRPr>
          </a:p>
          <a:p>
            <a:pPr marL="47625">
              <a:lnSpc>
                <a:spcPct val="100000"/>
              </a:lnSpc>
              <a:spcBef>
                <a:spcPts val="40"/>
              </a:spcBef>
            </a:pPr>
            <a:r>
              <a:rPr sz="800" b="0" spc="25" dirty="0">
                <a:latin typeface="Open Sans Light"/>
                <a:cs typeface="Open Sans Light"/>
              </a:rPr>
              <a:t>therefore </a:t>
            </a:r>
            <a:r>
              <a:rPr sz="800" b="0" spc="30" dirty="0">
                <a:latin typeface="Open Sans Light"/>
                <a:cs typeface="Open Sans Light"/>
              </a:rPr>
              <a:t>your </a:t>
            </a:r>
            <a:r>
              <a:rPr sz="800" b="0" spc="15" dirty="0">
                <a:latin typeface="Open Sans Light"/>
                <a:cs typeface="Open Sans Light"/>
              </a:rPr>
              <a:t>first </a:t>
            </a:r>
            <a:r>
              <a:rPr sz="800" b="0" spc="30" dirty="0">
                <a:latin typeface="Open Sans Light"/>
                <a:cs typeface="Open Sans Light"/>
              </a:rPr>
              <a:t>few</a:t>
            </a:r>
            <a:r>
              <a:rPr sz="800" b="0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year's</a:t>
            </a:r>
            <a:endParaRPr sz="800">
              <a:latin typeface="Open Sans Light"/>
              <a:cs typeface="Open Sans Light"/>
            </a:endParaRPr>
          </a:p>
          <a:p>
            <a:pPr marL="12700" marR="5080" indent="60325">
              <a:lnSpc>
                <a:spcPts val="1120"/>
              </a:lnSpc>
              <a:spcBef>
                <a:spcPts val="25"/>
              </a:spcBef>
            </a:pPr>
            <a:r>
              <a:rPr sz="800" b="0" spc="10" dirty="0">
                <a:latin typeface="Open Sans Light"/>
                <a:cs typeface="Open Sans Light"/>
              </a:rPr>
              <a:t>revenue are </a:t>
            </a:r>
            <a:r>
              <a:rPr sz="800" b="0" spc="5" dirty="0">
                <a:latin typeface="Open Sans Light"/>
                <a:cs typeface="Open Sans Light"/>
              </a:rPr>
              <a:t>unlikely to </a:t>
            </a:r>
            <a:r>
              <a:rPr sz="800" b="0" spc="10" dirty="0">
                <a:latin typeface="Open Sans Light"/>
                <a:cs typeface="Open Sans Light"/>
              </a:rPr>
              <a:t>reach  </a:t>
            </a:r>
            <a:r>
              <a:rPr sz="800" b="0" spc="5" dirty="0">
                <a:latin typeface="Open Sans Light"/>
                <a:cs typeface="Open Sans Light"/>
              </a:rPr>
              <a:t>this estimate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the gap</a:t>
            </a:r>
            <a:r>
              <a:rPr sz="800" b="0" spc="3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between</a:t>
            </a:r>
            <a:endParaRPr sz="800">
              <a:latin typeface="Open Sans Light"/>
              <a:cs typeface="Open Sans Light"/>
            </a:endParaRP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this </a:t>
            </a:r>
            <a:r>
              <a:rPr sz="800" b="0" spc="10" dirty="0">
                <a:latin typeface="Open Sans Light"/>
                <a:cs typeface="Open Sans Light"/>
              </a:rPr>
              <a:t>and your </a:t>
            </a:r>
            <a:r>
              <a:rPr sz="800" b="0" spc="5" dirty="0">
                <a:latin typeface="Open Sans Light"/>
                <a:cs typeface="Open Sans Light"/>
              </a:rPr>
              <a:t>costs </a:t>
            </a:r>
            <a:r>
              <a:rPr sz="800" b="0" spc="0" dirty="0">
                <a:latin typeface="Open Sans Light"/>
                <a:cs typeface="Open Sans Light"/>
              </a:rPr>
              <a:t>will</a:t>
            </a:r>
            <a:r>
              <a:rPr sz="800" b="0" spc="5" dirty="0">
                <a:latin typeface="Open Sans Light"/>
                <a:cs typeface="Open Sans Light"/>
              </a:rPr>
              <a:t> also</a:t>
            </a:r>
            <a:endParaRPr sz="800">
              <a:latin typeface="Open Sans Light"/>
              <a:cs typeface="Open Sans Light"/>
            </a:endParaRPr>
          </a:p>
          <a:p>
            <a:pPr marL="108585" marR="101600" algn="ctr">
              <a:lnSpc>
                <a:spcPct val="116900"/>
              </a:lnSpc>
            </a:pPr>
            <a:r>
              <a:rPr sz="800" b="0" spc="10" dirty="0">
                <a:latin typeface="Open Sans Light"/>
                <a:cs typeface="Open Sans Light"/>
              </a:rPr>
              <a:t>need </a:t>
            </a:r>
            <a:r>
              <a:rPr sz="800" b="0" spc="5" dirty="0">
                <a:latin typeface="Open Sans Light"/>
                <a:cs typeface="Open Sans Light"/>
              </a:rPr>
              <a:t>to </a:t>
            </a: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covered </a:t>
            </a:r>
            <a:r>
              <a:rPr sz="800" b="0" spc="10" dirty="0">
                <a:latin typeface="Open Sans Light"/>
                <a:cs typeface="Open Sans Light"/>
              </a:rPr>
              <a:t>by your  </a:t>
            </a:r>
            <a:r>
              <a:rPr sz="800" b="0" spc="5" dirty="0">
                <a:latin typeface="Open Sans Light"/>
                <a:cs typeface="Open Sans Light"/>
              </a:rPr>
              <a:t>startup</a:t>
            </a:r>
            <a:r>
              <a:rPr sz="800" b="0" spc="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capital.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34" y="4507943"/>
            <a:ext cx="2235200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160">
              <a:lnSpc>
                <a:spcPct val="1089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Operating  Income = $</a:t>
            </a:r>
            <a:endParaRPr sz="1400">
              <a:latin typeface="Bryndan Write"/>
              <a:cs typeface="Bryndan Write"/>
            </a:endParaRPr>
          </a:p>
          <a:p>
            <a:pPr marL="12700">
              <a:lnSpc>
                <a:spcPts val="1085"/>
              </a:lnSpc>
            </a:pPr>
            <a:r>
              <a:rPr sz="1400" spc="-5" dirty="0">
                <a:latin typeface="Bryndan Write"/>
                <a:cs typeface="Bryndan Write"/>
              </a:rPr>
              <a:t>(annually)</a:t>
            </a:r>
            <a:endParaRPr sz="1400">
              <a:latin typeface="Bryndan Write"/>
              <a:cs typeface="Bryndan Write"/>
            </a:endParaRPr>
          </a:p>
          <a:p>
            <a:pPr marL="1032510">
              <a:lnSpc>
                <a:spcPts val="2865"/>
              </a:lnSpc>
            </a:pPr>
            <a:r>
              <a:rPr sz="2800" spc="-70" dirty="0">
                <a:latin typeface="Bryndan Write"/>
                <a:cs typeface="Bryndan Write"/>
              </a:rPr>
              <a:t>minus</a:t>
            </a:r>
            <a:r>
              <a:rPr sz="2800" spc="-114" dirty="0">
                <a:latin typeface="Bryndan Write"/>
                <a:cs typeface="Bryndan Write"/>
              </a:rPr>
              <a:t> </a:t>
            </a:r>
            <a:r>
              <a:rPr sz="2800" spc="-50" dirty="0">
                <a:latin typeface="Bryndan Write"/>
                <a:cs typeface="Bryndan Write"/>
              </a:rPr>
              <a:t>(-)</a:t>
            </a:r>
            <a:endParaRPr sz="2800">
              <a:latin typeface="Bryndan Write"/>
              <a:cs typeface="Bryndan Write"/>
            </a:endParaRPr>
          </a:p>
          <a:p>
            <a:pPr marL="12700">
              <a:lnSpc>
                <a:spcPts val="1565"/>
              </a:lnSpc>
            </a:pPr>
            <a:r>
              <a:rPr sz="1400" spc="-5" dirty="0">
                <a:latin typeface="Bryndan Write"/>
                <a:cs typeface="Bryndan Write"/>
              </a:rPr>
              <a:t>Total Estimated</a:t>
            </a:r>
            <a:r>
              <a:rPr sz="1400" spc="-3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Operating</a:t>
            </a:r>
            <a:endParaRPr sz="1400">
              <a:latin typeface="Bryndan Write"/>
              <a:cs typeface="Bryndan Write"/>
            </a:endParaRPr>
          </a:p>
          <a:p>
            <a:pPr marL="12700" marR="1469390">
              <a:lnSpc>
                <a:spcPct val="108900"/>
              </a:lnSpc>
              <a:spcBef>
                <a:spcPts val="35"/>
              </a:spcBef>
            </a:pPr>
            <a:r>
              <a:rPr sz="1400" spc="-5" dirty="0">
                <a:latin typeface="Bryndan Write"/>
                <a:cs typeface="Bryndan Write"/>
              </a:rPr>
              <a:t>Costs =</a:t>
            </a:r>
            <a:r>
              <a:rPr sz="1400" spc="-8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$  </a:t>
            </a:r>
            <a:r>
              <a:rPr sz="1400" spc="-35" dirty="0">
                <a:latin typeface="Bryndan Write"/>
                <a:cs typeface="Bryndan Write"/>
              </a:rPr>
              <a:t>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5581" y="3409110"/>
            <a:ext cx="2446655" cy="49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Establishment  Costs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0378" y="5008577"/>
            <a:ext cx="210248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Operating  Surplus/Deficit = $  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4593" y="3319221"/>
            <a:ext cx="2165350" cy="10248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800" b="0" spc="5" dirty="0">
                <a:latin typeface="Open Sans Light"/>
                <a:cs typeface="Open Sans Light"/>
              </a:rPr>
              <a:t>too!</a:t>
            </a:r>
            <a:endParaRPr sz="800">
              <a:latin typeface="Open Sans Light"/>
              <a:cs typeface="Open Sans Light"/>
            </a:endParaRPr>
          </a:p>
          <a:p>
            <a:pPr marL="281305" marR="275590" algn="ctr">
              <a:lnSpc>
                <a:spcPct val="116900"/>
              </a:lnSpc>
              <a:spcBef>
                <a:spcPts val="10"/>
              </a:spcBef>
            </a:pPr>
            <a:r>
              <a:rPr sz="800" b="0" spc="5" dirty="0">
                <a:latin typeface="Open Sans Light"/>
                <a:cs typeface="Open Sans Light"/>
              </a:rPr>
              <a:t>Then, look </a:t>
            </a:r>
            <a:r>
              <a:rPr sz="800" b="0" spc="10" dirty="0">
                <a:latin typeface="Open Sans Light"/>
                <a:cs typeface="Open Sans Light"/>
              </a:rPr>
              <a:t>to see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there </a:t>
            </a:r>
            <a:r>
              <a:rPr sz="800" b="0" spc="5" dirty="0">
                <a:latin typeface="Open Sans Light"/>
                <a:cs typeface="Open Sans Light"/>
              </a:rPr>
              <a:t>is </a:t>
            </a:r>
            <a:r>
              <a:rPr sz="800" b="0" spc="10" dirty="0">
                <a:latin typeface="Open Sans Light"/>
                <a:cs typeface="Open Sans Light"/>
              </a:rPr>
              <a:t>the  </a:t>
            </a:r>
            <a:r>
              <a:rPr sz="800" b="0" spc="5" dirty="0">
                <a:latin typeface="Open Sans Light"/>
                <a:cs typeface="Open Sans Light"/>
              </a:rPr>
              <a:t>potential for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social enterprise  to </a:t>
            </a:r>
            <a:r>
              <a:rPr sz="800" b="0" spc="10" dirty="0">
                <a:latin typeface="Open Sans Light"/>
                <a:cs typeface="Open Sans Light"/>
              </a:rPr>
              <a:t>operate </a:t>
            </a:r>
            <a:r>
              <a:rPr sz="800" b="0" spc="5" dirty="0">
                <a:latin typeface="Open Sans Light"/>
                <a:cs typeface="Open Sans Light"/>
              </a:rPr>
              <a:t>in </a:t>
            </a:r>
            <a:r>
              <a:rPr sz="800" b="0" spc="10" dirty="0">
                <a:latin typeface="Open Sans Light"/>
                <a:cs typeface="Open Sans Light"/>
              </a:rPr>
              <a:t>a </a:t>
            </a:r>
            <a:r>
              <a:rPr sz="800" b="0" spc="5" dirty="0">
                <a:latin typeface="Open Sans Light"/>
                <a:cs typeface="Open Sans Light"/>
              </a:rPr>
              <a:t>f</a:t>
            </a:r>
            <a:r>
              <a:rPr sz="800" spc="5" dirty="0">
                <a:latin typeface="Open Sans"/>
                <a:cs typeface="Open Sans"/>
              </a:rPr>
              <a:t>i</a:t>
            </a:r>
            <a:r>
              <a:rPr sz="800" b="0" spc="5" dirty="0">
                <a:latin typeface="Open Sans Light"/>
                <a:cs typeface="Open Sans Light"/>
              </a:rPr>
              <a:t>nancially  sustainable </a:t>
            </a:r>
            <a:r>
              <a:rPr sz="800" b="0" spc="10" dirty="0">
                <a:latin typeface="Open Sans Light"/>
                <a:cs typeface="Open Sans Light"/>
              </a:rPr>
              <a:t>manner</a:t>
            </a:r>
            <a:r>
              <a:rPr sz="800" b="0" spc="0" dirty="0">
                <a:latin typeface="Open Sans Light"/>
                <a:cs typeface="Open Sans Light"/>
              </a:rPr>
              <a:t> -</a:t>
            </a:r>
            <a:endParaRPr sz="800">
              <a:latin typeface="Open Sans Light"/>
              <a:cs typeface="Open Sans Light"/>
            </a:endParaRPr>
          </a:p>
          <a:p>
            <a:pPr marL="12700" marR="5080" algn="ctr">
              <a:lnSpc>
                <a:spcPct val="116300"/>
              </a:lnSpc>
              <a:spcBef>
                <a:spcPts val="10"/>
              </a:spcBef>
            </a:pPr>
            <a:r>
              <a:rPr sz="800" b="0" spc="0" dirty="0">
                <a:latin typeface="Open Sans Light"/>
                <a:cs typeface="Open Sans Light"/>
              </a:rPr>
              <a:t>if </a:t>
            </a:r>
            <a:r>
              <a:rPr sz="800" b="0" spc="5" dirty="0">
                <a:latin typeface="Open Sans Light"/>
                <a:cs typeface="Open Sans Light"/>
              </a:rPr>
              <a:t>not, </a:t>
            </a:r>
            <a:r>
              <a:rPr sz="800" b="0" spc="10" dirty="0">
                <a:latin typeface="Open Sans Light"/>
                <a:cs typeface="Open Sans Light"/>
              </a:rPr>
              <a:t>you need </a:t>
            </a:r>
            <a:r>
              <a:rPr sz="800" b="0" spc="5" dirty="0">
                <a:latin typeface="Open Sans Light"/>
                <a:cs typeface="Open Sans Light"/>
              </a:rPr>
              <a:t>to revisit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business </a:t>
            </a:r>
            <a:r>
              <a:rPr sz="800" b="0" spc="10" dirty="0">
                <a:latin typeface="Open Sans Light"/>
                <a:cs typeface="Open Sans Light"/>
              </a:rPr>
              <a:t>model  </a:t>
            </a:r>
            <a:r>
              <a:rPr sz="800" b="0" spc="5" dirty="0">
                <a:latin typeface="Open Sans Light"/>
                <a:cs typeface="Open Sans Light"/>
              </a:rPr>
              <a:t>to look at other</a:t>
            </a:r>
            <a:r>
              <a:rPr sz="800" b="0" spc="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options.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WHAT'S</a:t>
            </a:r>
            <a:r>
              <a:rPr spc="-635" dirty="0"/>
              <a:t> </a:t>
            </a:r>
            <a:r>
              <a:rPr spc="-155" dirty="0"/>
              <a:t>NEXT?</a:t>
            </a:r>
          </a:p>
        </p:txBody>
      </p:sp>
      <p:sp>
        <p:nvSpPr>
          <p:cNvPr id="3" name="object 3"/>
          <p:cNvSpPr/>
          <p:nvPr/>
        </p:nvSpPr>
        <p:spPr>
          <a:xfrm>
            <a:off x="1104264" y="2882264"/>
            <a:ext cx="8508362" cy="4592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369" y="2542539"/>
            <a:ext cx="1875154" cy="145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9459" y="2603500"/>
            <a:ext cx="828040" cy="1028065"/>
          </a:xfrm>
          <a:custGeom>
            <a:avLst/>
            <a:gdLst/>
            <a:ahLst/>
            <a:cxnLst/>
            <a:rect l="l" t="t" r="r" b="b"/>
            <a:pathLst>
              <a:path w="828039" h="1028064">
                <a:moveTo>
                  <a:pt x="254635" y="678814"/>
                </a:moveTo>
                <a:lnTo>
                  <a:pt x="252095" y="678814"/>
                </a:lnTo>
                <a:lnTo>
                  <a:pt x="189865" y="692784"/>
                </a:lnTo>
                <a:lnTo>
                  <a:pt x="134620" y="710564"/>
                </a:lnTo>
                <a:lnTo>
                  <a:pt x="87630" y="732154"/>
                </a:lnTo>
                <a:lnTo>
                  <a:pt x="50165" y="756919"/>
                </a:lnTo>
                <a:lnTo>
                  <a:pt x="22860" y="784859"/>
                </a:lnTo>
                <a:lnTo>
                  <a:pt x="0" y="847089"/>
                </a:lnTo>
                <a:lnTo>
                  <a:pt x="3810" y="874394"/>
                </a:lnTo>
                <a:lnTo>
                  <a:pt x="36830" y="924559"/>
                </a:lnTo>
                <a:lnTo>
                  <a:pt x="99060" y="967104"/>
                </a:lnTo>
                <a:lnTo>
                  <a:pt x="139065" y="984884"/>
                </a:lnTo>
                <a:lnTo>
                  <a:pt x="185420" y="1000124"/>
                </a:lnTo>
                <a:lnTo>
                  <a:pt x="236220" y="1012189"/>
                </a:lnTo>
                <a:lnTo>
                  <a:pt x="291465" y="1021079"/>
                </a:lnTo>
                <a:lnTo>
                  <a:pt x="351155" y="1026159"/>
                </a:lnTo>
                <a:lnTo>
                  <a:pt x="414020" y="1028064"/>
                </a:lnTo>
                <a:lnTo>
                  <a:pt x="476885" y="1026159"/>
                </a:lnTo>
                <a:lnTo>
                  <a:pt x="535940" y="1021079"/>
                </a:lnTo>
                <a:lnTo>
                  <a:pt x="591820" y="1012189"/>
                </a:lnTo>
                <a:lnTo>
                  <a:pt x="642620" y="1000124"/>
                </a:lnTo>
                <a:lnTo>
                  <a:pt x="688340" y="984884"/>
                </a:lnTo>
                <a:lnTo>
                  <a:pt x="702310" y="978534"/>
                </a:lnTo>
                <a:lnTo>
                  <a:pt x="414020" y="978534"/>
                </a:lnTo>
                <a:lnTo>
                  <a:pt x="344805" y="975994"/>
                </a:lnTo>
                <a:lnTo>
                  <a:pt x="281305" y="969009"/>
                </a:lnTo>
                <a:lnTo>
                  <a:pt x="223520" y="958214"/>
                </a:lnTo>
                <a:lnTo>
                  <a:pt x="173355" y="944244"/>
                </a:lnTo>
                <a:lnTo>
                  <a:pt x="130175" y="927734"/>
                </a:lnTo>
                <a:lnTo>
                  <a:pt x="95885" y="908684"/>
                </a:lnTo>
                <a:lnTo>
                  <a:pt x="54610" y="868044"/>
                </a:lnTo>
                <a:lnTo>
                  <a:pt x="48895" y="847089"/>
                </a:lnTo>
                <a:lnTo>
                  <a:pt x="55880" y="824229"/>
                </a:lnTo>
                <a:lnTo>
                  <a:pt x="109220" y="777239"/>
                </a:lnTo>
                <a:lnTo>
                  <a:pt x="155575" y="756284"/>
                </a:lnTo>
                <a:lnTo>
                  <a:pt x="213995" y="737869"/>
                </a:lnTo>
                <a:lnTo>
                  <a:pt x="284480" y="723899"/>
                </a:lnTo>
                <a:lnTo>
                  <a:pt x="286385" y="723899"/>
                </a:lnTo>
                <a:lnTo>
                  <a:pt x="287655" y="721359"/>
                </a:lnTo>
                <a:lnTo>
                  <a:pt x="286385" y="719454"/>
                </a:lnTo>
                <a:lnTo>
                  <a:pt x="279400" y="710564"/>
                </a:lnTo>
                <a:lnTo>
                  <a:pt x="271780" y="701039"/>
                </a:lnTo>
                <a:lnTo>
                  <a:pt x="264795" y="691514"/>
                </a:lnTo>
                <a:lnTo>
                  <a:pt x="256540" y="679449"/>
                </a:lnTo>
                <a:lnTo>
                  <a:pt x="254635" y="678814"/>
                </a:lnTo>
                <a:close/>
              </a:path>
              <a:path w="828039" h="1028064">
                <a:moveTo>
                  <a:pt x="575310" y="678814"/>
                </a:moveTo>
                <a:lnTo>
                  <a:pt x="573405" y="678814"/>
                </a:lnTo>
                <a:lnTo>
                  <a:pt x="571500" y="679449"/>
                </a:lnTo>
                <a:lnTo>
                  <a:pt x="570230" y="681354"/>
                </a:lnTo>
                <a:lnTo>
                  <a:pt x="562610" y="691514"/>
                </a:lnTo>
                <a:lnTo>
                  <a:pt x="548640" y="710564"/>
                </a:lnTo>
                <a:lnTo>
                  <a:pt x="541655" y="719454"/>
                </a:lnTo>
                <a:lnTo>
                  <a:pt x="540385" y="721359"/>
                </a:lnTo>
                <a:lnTo>
                  <a:pt x="541020" y="723899"/>
                </a:lnTo>
                <a:lnTo>
                  <a:pt x="543560" y="723899"/>
                </a:lnTo>
                <a:lnTo>
                  <a:pt x="614045" y="737869"/>
                </a:lnTo>
                <a:lnTo>
                  <a:pt x="672465" y="756284"/>
                </a:lnTo>
                <a:lnTo>
                  <a:pt x="718185" y="777239"/>
                </a:lnTo>
                <a:lnTo>
                  <a:pt x="751205" y="800099"/>
                </a:lnTo>
                <a:lnTo>
                  <a:pt x="778510" y="847089"/>
                </a:lnTo>
                <a:lnTo>
                  <a:pt x="772795" y="868044"/>
                </a:lnTo>
                <a:lnTo>
                  <a:pt x="731520" y="908684"/>
                </a:lnTo>
                <a:lnTo>
                  <a:pt x="697230" y="927734"/>
                </a:lnTo>
                <a:lnTo>
                  <a:pt x="654050" y="944244"/>
                </a:lnTo>
                <a:lnTo>
                  <a:pt x="603885" y="958214"/>
                </a:lnTo>
                <a:lnTo>
                  <a:pt x="546735" y="969009"/>
                </a:lnTo>
                <a:lnTo>
                  <a:pt x="483235" y="975994"/>
                </a:lnTo>
                <a:lnTo>
                  <a:pt x="414020" y="978534"/>
                </a:lnTo>
                <a:lnTo>
                  <a:pt x="702310" y="978534"/>
                </a:lnTo>
                <a:lnTo>
                  <a:pt x="763270" y="946784"/>
                </a:lnTo>
                <a:lnTo>
                  <a:pt x="810895" y="900429"/>
                </a:lnTo>
                <a:lnTo>
                  <a:pt x="828040" y="847089"/>
                </a:lnTo>
                <a:lnTo>
                  <a:pt x="822325" y="814704"/>
                </a:lnTo>
                <a:lnTo>
                  <a:pt x="777240" y="756919"/>
                </a:lnTo>
                <a:lnTo>
                  <a:pt x="739775" y="732154"/>
                </a:lnTo>
                <a:lnTo>
                  <a:pt x="693420" y="710564"/>
                </a:lnTo>
                <a:lnTo>
                  <a:pt x="638175" y="692784"/>
                </a:lnTo>
                <a:lnTo>
                  <a:pt x="575310" y="678814"/>
                </a:lnTo>
                <a:close/>
              </a:path>
              <a:path w="828039" h="1028064">
                <a:moveTo>
                  <a:pt x="303530" y="742949"/>
                </a:moveTo>
                <a:lnTo>
                  <a:pt x="301625" y="742949"/>
                </a:lnTo>
                <a:lnTo>
                  <a:pt x="251460" y="753109"/>
                </a:lnTo>
                <a:lnTo>
                  <a:pt x="203835" y="768984"/>
                </a:lnTo>
                <a:lnTo>
                  <a:pt x="168275" y="793749"/>
                </a:lnTo>
                <a:lnTo>
                  <a:pt x="154305" y="827404"/>
                </a:lnTo>
                <a:lnTo>
                  <a:pt x="163195" y="855344"/>
                </a:lnTo>
                <a:lnTo>
                  <a:pt x="226060" y="894079"/>
                </a:lnTo>
                <a:lnTo>
                  <a:pt x="271145" y="906144"/>
                </a:lnTo>
                <a:lnTo>
                  <a:pt x="320040" y="913764"/>
                </a:lnTo>
                <a:lnTo>
                  <a:pt x="368935" y="918209"/>
                </a:lnTo>
                <a:lnTo>
                  <a:pt x="414020" y="919479"/>
                </a:lnTo>
                <a:lnTo>
                  <a:pt x="458470" y="918209"/>
                </a:lnTo>
                <a:lnTo>
                  <a:pt x="507365" y="913764"/>
                </a:lnTo>
                <a:lnTo>
                  <a:pt x="556895" y="906144"/>
                </a:lnTo>
                <a:lnTo>
                  <a:pt x="601980" y="894079"/>
                </a:lnTo>
                <a:lnTo>
                  <a:pt x="638810" y="877569"/>
                </a:lnTo>
                <a:lnTo>
                  <a:pt x="647700" y="869949"/>
                </a:lnTo>
                <a:lnTo>
                  <a:pt x="414020" y="869949"/>
                </a:lnTo>
                <a:lnTo>
                  <a:pt x="331470" y="865504"/>
                </a:lnTo>
                <a:lnTo>
                  <a:pt x="267335" y="854709"/>
                </a:lnTo>
                <a:lnTo>
                  <a:pt x="224155" y="840739"/>
                </a:lnTo>
                <a:lnTo>
                  <a:pt x="203835" y="827404"/>
                </a:lnTo>
                <a:lnTo>
                  <a:pt x="215900" y="818514"/>
                </a:lnTo>
                <a:lnTo>
                  <a:pt x="240665" y="807719"/>
                </a:lnTo>
                <a:lnTo>
                  <a:pt x="281305" y="796924"/>
                </a:lnTo>
                <a:lnTo>
                  <a:pt x="338455" y="788034"/>
                </a:lnTo>
                <a:lnTo>
                  <a:pt x="340995" y="788034"/>
                </a:lnTo>
                <a:lnTo>
                  <a:pt x="341630" y="785494"/>
                </a:lnTo>
                <a:lnTo>
                  <a:pt x="332740" y="775334"/>
                </a:lnTo>
                <a:lnTo>
                  <a:pt x="323850" y="765809"/>
                </a:lnTo>
                <a:lnTo>
                  <a:pt x="315595" y="755649"/>
                </a:lnTo>
                <a:lnTo>
                  <a:pt x="305435" y="743584"/>
                </a:lnTo>
                <a:lnTo>
                  <a:pt x="303530" y="742949"/>
                </a:lnTo>
                <a:close/>
              </a:path>
              <a:path w="828039" h="1028064">
                <a:moveTo>
                  <a:pt x="525780" y="742949"/>
                </a:moveTo>
                <a:lnTo>
                  <a:pt x="524510" y="742949"/>
                </a:lnTo>
                <a:lnTo>
                  <a:pt x="522605" y="743584"/>
                </a:lnTo>
                <a:lnTo>
                  <a:pt x="512445" y="755649"/>
                </a:lnTo>
                <a:lnTo>
                  <a:pt x="503555" y="765809"/>
                </a:lnTo>
                <a:lnTo>
                  <a:pt x="495300" y="775334"/>
                </a:lnTo>
                <a:lnTo>
                  <a:pt x="487045" y="784224"/>
                </a:lnTo>
                <a:lnTo>
                  <a:pt x="485775" y="785494"/>
                </a:lnTo>
                <a:lnTo>
                  <a:pt x="487045" y="788034"/>
                </a:lnTo>
                <a:lnTo>
                  <a:pt x="488950" y="788034"/>
                </a:lnTo>
                <a:lnTo>
                  <a:pt x="546100" y="796924"/>
                </a:lnTo>
                <a:lnTo>
                  <a:pt x="586740" y="807719"/>
                </a:lnTo>
                <a:lnTo>
                  <a:pt x="612140" y="818514"/>
                </a:lnTo>
                <a:lnTo>
                  <a:pt x="623570" y="827404"/>
                </a:lnTo>
                <a:lnTo>
                  <a:pt x="603250" y="840739"/>
                </a:lnTo>
                <a:lnTo>
                  <a:pt x="560070" y="854709"/>
                </a:lnTo>
                <a:lnTo>
                  <a:pt x="495935" y="865504"/>
                </a:lnTo>
                <a:lnTo>
                  <a:pt x="414020" y="869949"/>
                </a:lnTo>
                <a:lnTo>
                  <a:pt x="647700" y="869949"/>
                </a:lnTo>
                <a:lnTo>
                  <a:pt x="664210" y="855344"/>
                </a:lnTo>
                <a:lnTo>
                  <a:pt x="673735" y="827404"/>
                </a:lnTo>
                <a:lnTo>
                  <a:pt x="659765" y="793114"/>
                </a:lnTo>
                <a:lnTo>
                  <a:pt x="623570" y="768984"/>
                </a:lnTo>
                <a:lnTo>
                  <a:pt x="575945" y="753109"/>
                </a:lnTo>
                <a:lnTo>
                  <a:pt x="525780" y="742949"/>
                </a:lnTo>
                <a:close/>
              </a:path>
              <a:path w="828039" h="1028064">
                <a:moveTo>
                  <a:pt x="414020" y="0"/>
                </a:moveTo>
                <a:lnTo>
                  <a:pt x="368300" y="3809"/>
                </a:lnTo>
                <a:lnTo>
                  <a:pt x="324485" y="14604"/>
                </a:lnTo>
                <a:lnTo>
                  <a:pt x="283845" y="31749"/>
                </a:lnTo>
                <a:lnTo>
                  <a:pt x="247015" y="54609"/>
                </a:lnTo>
                <a:lnTo>
                  <a:pt x="213995" y="83184"/>
                </a:lnTo>
                <a:lnTo>
                  <a:pt x="186055" y="116204"/>
                </a:lnTo>
                <a:lnTo>
                  <a:pt x="163195" y="153034"/>
                </a:lnTo>
                <a:lnTo>
                  <a:pt x="146050" y="194309"/>
                </a:lnTo>
                <a:lnTo>
                  <a:pt x="135255" y="237489"/>
                </a:lnTo>
                <a:lnTo>
                  <a:pt x="131445" y="283844"/>
                </a:lnTo>
                <a:lnTo>
                  <a:pt x="135890" y="349884"/>
                </a:lnTo>
                <a:lnTo>
                  <a:pt x="147955" y="413384"/>
                </a:lnTo>
                <a:lnTo>
                  <a:pt x="167005" y="474344"/>
                </a:lnTo>
                <a:lnTo>
                  <a:pt x="191135" y="532129"/>
                </a:lnTo>
                <a:lnTo>
                  <a:pt x="219075" y="586104"/>
                </a:lnTo>
                <a:lnTo>
                  <a:pt x="248920" y="635634"/>
                </a:lnTo>
                <a:lnTo>
                  <a:pt x="280035" y="680719"/>
                </a:lnTo>
                <a:lnTo>
                  <a:pt x="310515" y="720089"/>
                </a:lnTo>
                <a:lnTo>
                  <a:pt x="338455" y="754379"/>
                </a:lnTo>
                <a:lnTo>
                  <a:pt x="384175" y="803274"/>
                </a:lnTo>
                <a:lnTo>
                  <a:pt x="405765" y="823594"/>
                </a:lnTo>
                <a:lnTo>
                  <a:pt x="407670" y="825499"/>
                </a:lnTo>
                <a:lnTo>
                  <a:pt x="410845" y="826769"/>
                </a:lnTo>
                <a:lnTo>
                  <a:pt x="416560" y="826769"/>
                </a:lnTo>
                <a:lnTo>
                  <a:pt x="419735" y="825499"/>
                </a:lnTo>
                <a:lnTo>
                  <a:pt x="422275" y="823594"/>
                </a:lnTo>
                <a:lnTo>
                  <a:pt x="428625" y="817244"/>
                </a:lnTo>
                <a:lnTo>
                  <a:pt x="443230" y="803274"/>
                </a:lnTo>
                <a:lnTo>
                  <a:pt x="488950" y="754379"/>
                </a:lnTo>
                <a:lnTo>
                  <a:pt x="517525" y="720089"/>
                </a:lnTo>
                <a:lnTo>
                  <a:pt x="548005" y="680719"/>
                </a:lnTo>
                <a:lnTo>
                  <a:pt x="579120" y="635634"/>
                </a:lnTo>
                <a:lnTo>
                  <a:pt x="608965" y="586104"/>
                </a:lnTo>
                <a:lnTo>
                  <a:pt x="636905" y="532129"/>
                </a:lnTo>
                <a:lnTo>
                  <a:pt x="660400" y="474344"/>
                </a:lnTo>
                <a:lnTo>
                  <a:pt x="679450" y="413384"/>
                </a:lnTo>
                <a:lnTo>
                  <a:pt x="679450" y="412114"/>
                </a:lnTo>
                <a:lnTo>
                  <a:pt x="414020" y="412114"/>
                </a:lnTo>
                <a:lnTo>
                  <a:pt x="363855" y="401954"/>
                </a:lnTo>
                <a:lnTo>
                  <a:pt x="323215" y="374649"/>
                </a:lnTo>
                <a:lnTo>
                  <a:pt x="295910" y="333374"/>
                </a:lnTo>
                <a:lnTo>
                  <a:pt x="285750" y="283844"/>
                </a:lnTo>
                <a:lnTo>
                  <a:pt x="295910" y="233679"/>
                </a:lnTo>
                <a:lnTo>
                  <a:pt x="323215" y="192404"/>
                </a:lnTo>
                <a:lnTo>
                  <a:pt x="363855" y="165099"/>
                </a:lnTo>
                <a:lnTo>
                  <a:pt x="414020" y="154939"/>
                </a:lnTo>
                <a:lnTo>
                  <a:pt x="541655" y="154939"/>
                </a:lnTo>
                <a:lnTo>
                  <a:pt x="541655" y="31114"/>
                </a:lnTo>
                <a:lnTo>
                  <a:pt x="502920" y="14604"/>
                </a:lnTo>
                <a:lnTo>
                  <a:pt x="459740" y="3809"/>
                </a:lnTo>
                <a:lnTo>
                  <a:pt x="414020" y="0"/>
                </a:lnTo>
                <a:close/>
              </a:path>
              <a:path w="828039" h="1028064">
                <a:moveTo>
                  <a:pt x="541655" y="31114"/>
                </a:moveTo>
                <a:lnTo>
                  <a:pt x="541655" y="283844"/>
                </a:lnTo>
                <a:lnTo>
                  <a:pt x="532130" y="333374"/>
                </a:lnTo>
                <a:lnTo>
                  <a:pt x="504190" y="374649"/>
                </a:lnTo>
                <a:lnTo>
                  <a:pt x="463550" y="401954"/>
                </a:lnTo>
                <a:lnTo>
                  <a:pt x="414020" y="412114"/>
                </a:lnTo>
                <a:lnTo>
                  <a:pt x="679450" y="412114"/>
                </a:lnTo>
                <a:lnTo>
                  <a:pt x="692150" y="349884"/>
                </a:lnTo>
                <a:lnTo>
                  <a:pt x="696595" y="283844"/>
                </a:lnTo>
                <a:lnTo>
                  <a:pt x="692785" y="237489"/>
                </a:lnTo>
                <a:lnTo>
                  <a:pt x="681990" y="194309"/>
                </a:lnTo>
                <a:lnTo>
                  <a:pt x="665480" y="154939"/>
                </a:lnTo>
                <a:lnTo>
                  <a:pt x="664845" y="153034"/>
                </a:lnTo>
                <a:lnTo>
                  <a:pt x="641985" y="116204"/>
                </a:lnTo>
                <a:lnTo>
                  <a:pt x="613410" y="83184"/>
                </a:lnTo>
                <a:lnTo>
                  <a:pt x="580390" y="54609"/>
                </a:lnTo>
                <a:lnTo>
                  <a:pt x="543560" y="31749"/>
                </a:lnTo>
                <a:lnTo>
                  <a:pt x="541655" y="31114"/>
                </a:lnTo>
                <a:close/>
              </a:path>
              <a:path w="828039" h="1028064">
                <a:moveTo>
                  <a:pt x="541655" y="154939"/>
                </a:moveTo>
                <a:lnTo>
                  <a:pt x="414020" y="154939"/>
                </a:lnTo>
                <a:lnTo>
                  <a:pt x="463550" y="165099"/>
                </a:lnTo>
                <a:lnTo>
                  <a:pt x="504190" y="192404"/>
                </a:lnTo>
                <a:lnTo>
                  <a:pt x="532130" y="233679"/>
                </a:lnTo>
                <a:lnTo>
                  <a:pt x="541655" y="283844"/>
                </a:lnTo>
                <a:lnTo>
                  <a:pt x="541655" y="154939"/>
                </a:lnTo>
                <a:close/>
              </a:path>
            </a:pathLst>
          </a:custGeom>
          <a:solidFill>
            <a:srgbClr val="40A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9106" y="1629409"/>
            <a:ext cx="2002789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60361" y="631189"/>
            <a:ext cx="3295015" cy="6115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43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inform</a:t>
            </a:r>
            <a:r>
              <a:rPr sz="2050" spc="-95" dirty="0">
                <a:latin typeface="Bryndan Write"/>
                <a:cs typeface="Bryndan Write"/>
              </a:rPr>
              <a:t> </a:t>
            </a:r>
            <a:r>
              <a:rPr sz="2050" dirty="0">
                <a:latin typeface="Bryndan Write"/>
                <a:cs typeface="Bryndan Write"/>
              </a:rPr>
              <a:t>your  </a:t>
            </a:r>
            <a:r>
              <a:rPr sz="2050" spc="-5" dirty="0">
                <a:latin typeface="Bryndan Write"/>
                <a:cs typeface="Bryndan Write"/>
              </a:rPr>
              <a:t>next</a:t>
            </a:r>
            <a:r>
              <a:rPr sz="2050" spc="-1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steps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828" y="924560"/>
            <a:ext cx="5950585" cy="26797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3041650">
              <a:lnSpc>
                <a:spcPts val="1760"/>
              </a:lnSpc>
              <a:spcBef>
                <a:spcPts val="290"/>
              </a:spcBef>
            </a:pPr>
            <a:r>
              <a:rPr sz="1600" spc="-90" dirty="0">
                <a:latin typeface="Bryndan Write"/>
                <a:cs typeface="Bryndan Write"/>
              </a:rPr>
              <a:t>Topic </a:t>
            </a:r>
            <a:r>
              <a:rPr sz="1600" spc="-65" dirty="0">
                <a:latin typeface="Bryndan Write"/>
                <a:cs typeface="Bryndan Write"/>
              </a:rPr>
              <a:t>4: </a:t>
            </a:r>
            <a:r>
              <a:rPr sz="1600" spc="-5" dirty="0">
                <a:latin typeface="Bryndan Write"/>
                <a:cs typeface="Bryndan Write"/>
              </a:rPr>
              <a:t>Thinking about feasibility  Fundamentals exercise #:</a:t>
            </a:r>
            <a:r>
              <a:rPr sz="1600" spc="-1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14</a:t>
            </a:r>
            <a:endParaRPr sz="1600">
              <a:latin typeface="Bryndan Write"/>
              <a:cs typeface="Bryndan Write"/>
            </a:endParaRPr>
          </a:p>
          <a:p>
            <a:pPr marL="3973195">
              <a:lnSpc>
                <a:spcPts val="2840"/>
              </a:lnSpc>
            </a:pPr>
            <a:r>
              <a:rPr sz="2800" spc="160" dirty="0">
                <a:latin typeface="Bryndan Write"/>
                <a:cs typeface="Bryndan Write"/>
              </a:rPr>
              <a:t>You</a:t>
            </a:r>
            <a:r>
              <a:rPr sz="2800" spc="475" dirty="0">
                <a:latin typeface="Bryndan Write"/>
                <a:cs typeface="Bryndan Write"/>
              </a:rPr>
              <a:t> </a:t>
            </a:r>
            <a:r>
              <a:rPr sz="2800" spc="160" dirty="0">
                <a:latin typeface="Bryndan Write"/>
                <a:cs typeface="Bryndan Write"/>
              </a:rPr>
              <a:t>are</a:t>
            </a:r>
            <a:r>
              <a:rPr sz="2800" spc="-790" dirty="0">
                <a:latin typeface="Bryndan Write"/>
                <a:cs typeface="Bryndan Write"/>
              </a:rPr>
              <a:t> </a:t>
            </a:r>
            <a:endParaRPr sz="2800">
              <a:latin typeface="Bryndan Write"/>
              <a:cs typeface="Bryndan Write"/>
            </a:endParaRPr>
          </a:p>
          <a:p>
            <a:pPr marL="4175760" marR="5080" indent="-1159510">
              <a:lnSpc>
                <a:spcPts val="3190"/>
              </a:lnSpc>
              <a:spcBef>
                <a:spcPts val="100"/>
              </a:spcBef>
            </a:pPr>
            <a:r>
              <a:rPr sz="2800" spc="-75" dirty="0">
                <a:latin typeface="Bryndan Write"/>
                <a:cs typeface="Bryndan Write"/>
              </a:rPr>
              <a:t>(somewhere</a:t>
            </a:r>
            <a:r>
              <a:rPr sz="2800" spc="-290" dirty="0">
                <a:latin typeface="Bryndan Write"/>
                <a:cs typeface="Bryndan Write"/>
              </a:rPr>
              <a:t> </a:t>
            </a:r>
            <a:r>
              <a:rPr sz="2800" spc="-75" dirty="0">
                <a:latin typeface="Bryndan Write"/>
                <a:cs typeface="Bryndan Write"/>
              </a:rPr>
              <a:t>around)  </a:t>
            </a:r>
            <a:r>
              <a:rPr sz="2800" spc="-140" dirty="0">
                <a:latin typeface="Bryndan Write"/>
                <a:cs typeface="Bryndan Write"/>
              </a:rPr>
              <a:t>here!</a:t>
            </a:r>
            <a:endParaRPr sz="2800">
              <a:latin typeface="Bryndan Write"/>
              <a:cs typeface="Bryndan Write"/>
            </a:endParaRPr>
          </a:p>
          <a:p>
            <a:pPr marL="258445" marR="4520565" algn="ctr">
              <a:lnSpc>
                <a:spcPct val="116799"/>
              </a:lnSpc>
              <a:spcBef>
                <a:spcPts val="1140"/>
              </a:spcBef>
            </a:pPr>
            <a:r>
              <a:rPr sz="800" b="0" spc="15" dirty="0">
                <a:latin typeface="Open Sans Light"/>
                <a:cs typeface="Open Sans Light"/>
              </a:rPr>
              <a:t>If </a:t>
            </a:r>
            <a:r>
              <a:rPr sz="800" b="0" spc="30" dirty="0">
                <a:latin typeface="Open Sans Light"/>
                <a:cs typeface="Open Sans Light"/>
              </a:rPr>
              <a:t>your </a:t>
            </a:r>
            <a:r>
              <a:rPr sz="800" b="0" spc="15" dirty="0">
                <a:latin typeface="Open Sans Light"/>
                <a:cs typeface="Open Sans Light"/>
              </a:rPr>
              <a:t>initial </a:t>
            </a:r>
            <a:r>
              <a:rPr sz="800" b="0" spc="25" dirty="0">
                <a:latin typeface="Open Sans Light"/>
                <a:cs typeface="Open Sans Light"/>
              </a:rPr>
              <a:t>feasibility  </a:t>
            </a:r>
            <a:r>
              <a:rPr sz="800" b="0" spc="30" dirty="0">
                <a:latin typeface="Open Sans Light"/>
                <a:cs typeface="Open Sans Light"/>
              </a:rPr>
              <a:t>assessment </a:t>
            </a:r>
            <a:r>
              <a:rPr sz="800" b="0" spc="25" dirty="0">
                <a:latin typeface="Open Sans Light"/>
                <a:cs typeface="Open Sans Light"/>
              </a:rPr>
              <a:t>looks  promising, </a:t>
            </a:r>
            <a:r>
              <a:rPr sz="800" b="0" spc="15" dirty="0">
                <a:latin typeface="Open Sans Light"/>
                <a:cs typeface="Open Sans Light"/>
              </a:rPr>
              <a:t>it </a:t>
            </a:r>
            <a:r>
              <a:rPr sz="800" b="0" spc="25" dirty="0">
                <a:latin typeface="Open Sans Light"/>
                <a:cs typeface="Open Sans Light"/>
              </a:rPr>
              <a:t>is time to  </a:t>
            </a:r>
            <a:r>
              <a:rPr sz="800" b="0" spc="35" dirty="0">
                <a:latin typeface="Open Sans Light"/>
                <a:cs typeface="Open Sans Light"/>
              </a:rPr>
              <a:t>move </a:t>
            </a:r>
            <a:r>
              <a:rPr sz="800" b="0" spc="30" dirty="0">
                <a:latin typeface="Open Sans Light"/>
                <a:cs typeface="Open Sans Light"/>
              </a:rPr>
              <a:t>onto </a:t>
            </a:r>
            <a:r>
              <a:rPr sz="800" b="0" spc="35" dirty="0">
                <a:latin typeface="Open Sans Light"/>
                <a:cs typeface="Open Sans Light"/>
              </a:rPr>
              <a:t>more  </a:t>
            </a:r>
            <a:r>
              <a:rPr sz="800" b="0" spc="5" dirty="0">
                <a:latin typeface="Open Sans Light"/>
                <a:cs typeface="Open Sans Light"/>
              </a:rPr>
              <a:t>detailed </a:t>
            </a:r>
            <a:r>
              <a:rPr sz="800" b="0" spc="10" dirty="0">
                <a:latin typeface="Open Sans Light"/>
                <a:cs typeface="Open Sans Light"/>
              </a:rPr>
              <a:t>development</a:t>
            </a:r>
            <a:r>
              <a:rPr sz="800" b="0" spc="-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of  </a:t>
            </a:r>
            <a:r>
              <a:rPr sz="800" b="0" spc="25" dirty="0">
                <a:latin typeface="Open Sans Light"/>
                <a:cs typeface="Open Sans Light"/>
              </a:rPr>
              <a:t>the</a:t>
            </a:r>
            <a:r>
              <a:rPr sz="800" b="0" spc="10" dirty="0">
                <a:latin typeface="Open Sans Light"/>
                <a:cs typeface="Open Sans Light"/>
              </a:rPr>
              <a:t> </a:t>
            </a:r>
            <a:r>
              <a:rPr sz="800" b="0" spc="35" dirty="0">
                <a:latin typeface="Open Sans Light"/>
                <a:cs typeface="Open Sans Light"/>
              </a:rPr>
              <a:t>MODEL</a:t>
            </a:r>
            <a:r>
              <a:rPr sz="800" spc="35" dirty="0">
                <a:latin typeface="Bryndan Write"/>
                <a:cs typeface="Bryndan Write"/>
              </a:rPr>
              <a:t>.</a:t>
            </a:r>
            <a:endParaRPr sz="8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0872" y="1817275"/>
            <a:ext cx="1750060" cy="108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0" algn="ctr">
              <a:lnSpc>
                <a:spcPct val="118800"/>
              </a:lnSpc>
              <a:spcBef>
                <a:spcPts val="100"/>
              </a:spcBef>
            </a:pPr>
            <a:r>
              <a:rPr sz="800" b="0" spc="25" dirty="0">
                <a:latin typeface="Open Sans Light"/>
                <a:cs typeface="Open Sans Light"/>
              </a:rPr>
              <a:t>After </a:t>
            </a:r>
            <a:r>
              <a:rPr sz="800" b="0" spc="15" dirty="0">
                <a:latin typeface="Open Sans Light"/>
                <a:cs typeface="Open Sans Light"/>
              </a:rPr>
              <a:t>initially </a:t>
            </a:r>
            <a:r>
              <a:rPr sz="800" b="0" spc="25" dirty="0">
                <a:latin typeface="Open Sans Light"/>
                <a:cs typeface="Open Sans Light"/>
              </a:rPr>
              <a:t>evaluating </a:t>
            </a:r>
            <a:r>
              <a:rPr sz="800" b="0" spc="30" dirty="0">
                <a:latin typeface="Open Sans Light"/>
                <a:cs typeface="Open Sans Light"/>
              </a:rPr>
              <a:t>the </a:t>
            </a:r>
            <a:r>
              <a:rPr sz="800" b="0" spc="25" dirty="0">
                <a:latin typeface="Open Sans Light"/>
                <a:cs typeface="Open Sans Light"/>
              </a:rPr>
              <a:t>likely  feasibility of </a:t>
            </a:r>
            <a:r>
              <a:rPr sz="800" b="0" spc="30" dirty="0">
                <a:latin typeface="Open Sans Light"/>
                <a:cs typeface="Open Sans Light"/>
              </a:rPr>
              <a:t>your </a:t>
            </a:r>
            <a:r>
              <a:rPr sz="800" b="0" spc="25" dirty="0">
                <a:latin typeface="Open Sans Light"/>
                <a:cs typeface="Open Sans Light"/>
              </a:rPr>
              <a:t>social enterprise,</a:t>
            </a:r>
            <a:endParaRPr sz="800">
              <a:latin typeface="Open Sans Light"/>
              <a:cs typeface="Open Sans Light"/>
            </a:endParaRPr>
          </a:p>
          <a:p>
            <a:pPr marL="37465" marR="66675" algn="ctr">
              <a:lnSpc>
                <a:spcPct val="119200"/>
              </a:lnSpc>
              <a:spcBef>
                <a:spcPts val="300"/>
              </a:spcBef>
            </a:pPr>
            <a:r>
              <a:rPr sz="800" b="0" spc="10" dirty="0">
                <a:latin typeface="Open Sans Light"/>
                <a:cs typeface="Open Sans Light"/>
              </a:rPr>
              <a:t>you now need to </a:t>
            </a:r>
            <a:r>
              <a:rPr sz="800" b="0" spc="5" dirty="0">
                <a:latin typeface="Open Sans Light"/>
                <a:cs typeface="Open Sans Light"/>
              </a:rPr>
              <a:t>circle </a:t>
            </a:r>
            <a:r>
              <a:rPr sz="800" b="0" spc="10" dirty="0">
                <a:latin typeface="Open Sans Light"/>
                <a:cs typeface="Open Sans Light"/>
              </a:rPr>
              <a:t>back to</a:t>
            </a:r>
            <a:r>
              <a:rPr sz="800" b="0" spc="-2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the  </a:t>
            </a:r>
            <a:r>
              <a:rPr sz="800" b="0" spc="5" dirty="0">
                <a:latin typeface="Open Sans Light"/>
                <a:cs typeface="Open Sans Light"/>
              </a:rPr>
              <a:t>social enterprise business </a:t>
            </a:r>
            <a:r>
              <a:rPr sz="800" b="0" spc="10" dirty="0">
                <a:latin typeface="Open Sans Light"/>
                <a:cs typeface="Open Sans Light"/>
              </a:rPr>
              <a:t>model  and develop your </a:t>
            </a:r>
            <a:r>
              <a:rPr sz="800" b="0" spc="5" dirty="0">
                <a:latin typeface="Open Sans Light"/>
                <a:cs typeface="Open Sans Light"/>
              </a:rPr>
              <a:t>plan </a:t>
            </a:r>
            <a:r>
              <a:rPr sz="800" b="0" spc="10" dirty="0">
                <a:latin typeface="Open Sans Light"/>
                <a:cs typeface="Open Sans Light"/>
              </a:rPr>
              <a:t>so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you  can work towards some </a:t>
            </a:r>
            <a:r>
              <a:rPr sz="800" b="0" spc="0" dirty="0">
                <a:latin typeface="Open Sans Light"/>
                <a:cs typeface="Open Sans Light"/>
              </a:rPr>
              <a:t>initial  </a:t>
            </a:r>
            <a:r>
              <a:rPr sz="800" b="0" spc="5" dirty="0">
                <a:latin typeface="Open Sans Light"/>
                <a:cs typeface="Open Sans Light"/>
              </a:rPr>
              <a:t>capital.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1395" y="1161414"/>
            <a:ext cx="847090" cy="1140460"/>
          </a:xfrm>
          <a:custGeom>
            <a:avLst/>
            <a:gdLst/>
            <a:ahLst/>
            <a:cxnLst/>
            <a:rect l="l" t="t" r="r" b="b"/>
            <a:pathLst>
              <a:path w="847089" h="1140460">
                <a:moveTo>
                  <a:pt x="378460" y="799464"/>
                </a:moveTo>
                <a:lnTo>
                  <a:pt x="377190" y="847724"/>
                </a:lnTo>
                <a:lnTo>
                  <a:pt x="374015" y="897254"/>
                </a:lnTo>
                <a:lnTo>
                  <a:pt x="368935" y="946784"/>
                </a:lnTo>
                <a:lnTo>
                  <a:pt x="358140" y="1003299"/>
                </a:lnTo>
                <a:lnTo>
                  <a:pt x="350520" y="1031239"/>
                </a:lnTo>
                <a:lnTo>
                  <a:pt x="343535" y="1059180"/>
                </a:lnTo>
                <a:lnTo>
                  <a:pt x="339090" y="1076324"/>
                </a:lnTo>
                <a:lnTo>
                  <a:pt x="339725" y="1088389"/>
                </a:lnTo>
                <a:lnTo>
                  <a:pt x="346075" y="1097914"/>
                </a:lnTo>
                <a:lnTo>
                  <a:pt x="360680" y="1108074"/>
                </a:lnTo>
                <a:lnTo>
                  <a:pt x="396240" y="1126489"/>
                </a:lnTo>
                <a:lnTo>
                  <a:pt x="433070" y="1137920"/>
                </a:lnTo>
                <a:lnTo>
                  <a:pt x="471170" y="1140459"/>
                </a:lnTo>
                <a:lnTo>
                  <a:pt x="511810" y="1132839"/>
                </a:lnTo>
                <a:lnTo>
                  <a:pt x="656590" y="1087755"/>
                </a:lnTo>
                <a:lnTo>
                  <a:pt x="703580" y="1071245"/>
                </a:lnTo>
                <a:lnTo>
                  <a:pt x="750570" y="1052830"/>
                </a:lnTo>
                <a:lnTo>
                  <a:pt x="796290" y="1030604"/>
                </a:lnTo>
                <a:lnTo>
                  <a:pt x="818515" y="1017269"/>
                </a:lnTo>
                <a:lnTo>
                  <a:pt x="843026" y="1002029"/>
                </a:lnTo>
                <a:lnTo>
                  <a:pt x="654050" y="1002029"/>
                </a:lnTo>
                <a:lnTo>
                  <a:pt x="378460" y="799464"/>
                </a:lnTo>
                <a:close/>
              </a:path>
              <a:path w="847089" h="1140460">
                <a:moveTo>
                  <a:pt x="375920" y="732789"/>
                </a:moveTo>
                <a:lnTo>
                  <a:pt x="377190" y="748029"/>
                </a:lnTo>
                <a:lnTo>
                  <a:pt x="378460" y="797559"/>
                </a:lnTo>
                <a:lnTo>
                  <a:pt x="378460" y="799464"/>
                </a:lnTo>
                <a:lnTo>
                  <a:pt x="654050" y="1002029"/>
                </a:lnTo>
                <a:lnTo>
                  <a:pt x="673100" y="965199"/>
                </a:lnTo>
                <a:lnTo>
                  <a:pt x="680720" y="949959"/>
                </a:lnTo>
                <a:lnTo>
                  <a:pt x="688340" y="935354"/>
                </a:lnTo>
                <a:lnTo>
                  <a:pt x="708660" y="890904"/>
                </a:lnTo>
                <a:lnTo>
                  <a:pt x="724937" y="849629"/>
                </a:lnTo>
                <a:lnTo>
                  <a:pt x="535305" y="849629"/>
                </a:lnTo>
                <a:lnTo>
                  <a:pt x="375920" y="732789"/>
                </a:lnTo>
                <a:close/>
              </a:path>
              <a:path w="847089" h="1140460">
                <a:moveTo>
                  <a:pt x="765175" y="967739"/>
                </a:moveTo>
                <a:lnTo>
                  <a:pt x="736600" y="972184"/>
                </a:lnTo>
                <a:lnTo>
                  <a:pt x="718185" y="979169"/>
                </a:lnTo>
                <a:lnTo>
                  <a:pt x="654050" y="1002029"/>
                </a:lnTo>
                <a:lnTo>
                  <a:pt x="843026" y="1002029"/>
                </a:lnTo>
                <a:lnTo>
                  <a:pt x="847090" y="999489"/>
                </a:lnTo>
                <a:lnTo>
                  <a:pt x="818515" y="984884"/>
                </a:lnTo>
                <a:lnTo>
                  <a:pt x="791845" y="972819"/>
                </a:lnTo>
                <a:lnTo>
                  <a:pt x="765175" y="967739"/>
                </a:lnTo>
                <a:close/>
              </a:path>
              <a:path w="847089" h="1140460">
                <a:moveTo>
                  <a:pt x="369570" y="617854"/>
                </a:moveTo>
                <a:lnTo>
                  <a:pt x="363220" y="624204"/>
                </a:lnTo>
                <a:lnTo>
                  <a:pt x="361950" y="632459"/>
                </a:lnTo>
                <a:lnTo>
                  <a:pt x="365760" y="648969"/>
                </a:lnTo>
                <a:lnTo>
                  <a:pt x="372745" y="698499"/>
                </a:lnTo>
                <a:lnTo>
                  <a:pt x="375920" y="732789"/>
                </a:lnTo>
                <a:lnTo>
                  <a:pt x="535305" y="849629"/>
                </a:lnTo>
                <a:lnTo>
                  <a:pt x="534670" y="838834"/>
                </a:lnTo>
                <a:lnTo>
                  <a:pt x="533400" y="828674"/>
                </a:lnTo>
                <a:lnTo>
                  <a:pt x="532765" y="818514"/>
                </a:lnTo>
                <a:lnTo>
                  <a:pt x="521970" y="746124"/>
                </a:lnTo>
                <a:lnTo>
                  <a:pt x="509905" y="683894"/>
                </a:lnTo>
                <a:lnTo>
                  <a:pt x="471805" y="634364"/>
                </a:lnTo>
                <a:lnTo>
                  <a:pt x="443230" y="624839"/>
                </a:lnTo>
                <a:lnTo>
                  <a:pt x="398780" y="624839"/>
                </a:lnTo>
                <a:lnTo>
                  <a:pt x="389255" y="622934"/>
                </a:lnTo>
                <a:lnTo>
                  <a:pt x="379730" y="620394"/>
                </a:lnTo>
                <a:lnTo>
                  <a:pt x="369570" y="617854"/>
                </a:lnTo>
                <a:close/>
              </a:path>
              <a:path w="847089" h="1140460">
                <a:moveTo>
                  <a:pt x="238125" y="0"/>
                </a:moveTo>
                <a:lnTo>
                  <a:pt x="235585" y="634"/>
                </a:lnTo>
                <a:lnTo>
                  <a:pt x="394970" y="117474"/>
                </a:lnTo>
                <a:lnTo>
                  <a:pt x="430530" y="147954"/>
                </a:lnTo>
                <a:lnTo>
                  <a:pt x="464820" y="182879"/>
                </a:lnTo>
                <a:lnTo>
                  <a:pt x="494665" y="220344"/>
                </a:lnTo>
                <a:lnTo>
                  <a:pt x="520700" y="260349"/>
                </a:lnTo>
                <a:lnTo>
                  <a:pt x="542290" y="301624"/>
                </a:lnTo>
                <a:lnTo>
                  <a:pt x="560070" y="344804"/>
                </a:lnTo>
                <a:lnTo>
                  <a:pt x="574040" y="389254"/>
                </a:lnTo>
                <a:lnTo>
                  <a:pt x="584835" y="435609"/>
                </a:lnTo>
                <a:lnTo>
                  <a:pt x="592455" y="482599"/>
                </a:lnTo>
                <a:lnTo>
                  <a:pt x="596900" y="533399"/>
                </a:lnTo>
                <a:lnTo>
                  <a:pt x="597535" y="583564"/>
                </a:lnTo>
                <a:lnTo>
                  <a:pt x="594995" y="633094"/>
                </a:lnTo>
                <a:lnTo>
                  <a:pt x="588645" y="681989"/>
                </a:lnTo>
                <a:lnTo>
                  <a:pt x="579120" y="730884"/>
                </a:lnTo>
                <a:lnTo>
                  <a:pt x="566420" y="779779"/>
                </a:lnTo>
                <a:lnTo>
                  <a:pt x="550545" y="827404"/>
                </a:lnTo>
                <a:lnTo>
                  <a:pt x="540385" y="845184"/>
                </a:lnTo>
                <a:lnTo>
                  <a:pt x="535305" y="849629"/>
                </a:lnTo>
                <a:lnTo>
                  <a:pt x="724937" y="849629"/>
                </a:lnTo>
                <a:lnTo>
                  <a:pt x="726440" y="845819"/>
                </a:lnTo>
                <a:lnTo>
                  <a:pt x="741680" y="800734"/>
                </a:lnTo>
                <a:lnTo>
                  <a:pt x="754380" y="755014"/>
                </a:lnTo>
                <a:lnTo>
                  <a:pt x="763905" y="708659"/>
                </a:lnTo>
                <a:lnTo>
                  <a:pt x="770255" y="661669"/>
                </a:lnTo>
                <a:lnTo>
                  <a:pt x="773430" y="614679"/>
                </a:lnTo>
                <a:lnTo>
                  <a:pt x="772795" y="567054"/>
                </a:lnTo>
                <a:lnTo>
                  <a:pt x="768985" y="519429"/>
                </a:lnTo>
                <a:lnTo>
                  <a:pt x="761365" y="471169"/>
                </a:lnTo>
                <a:lnTo>
                  <a:pt x="749935" y="422909"/>
                </a:lnTo>
                <a:lnTo>
                  <a:pt x="735965" y="375919"/>
                </a:lnTo>
                <a:lnTo>
                  <a:pt x="719455" y="330199"/>
                </a:lnTo>
                <a:lnTo>
                  <a:pt x="699135" y="285749"/>
                </a:lnTo>
                <a:lnTo>
                  <a:pt x="676275" y="243839"/>
                </a:lnTo>
                <a:lnTo>
                  <a:pt x="648970" y="203199"/>
                </a:lnTo>
                <a:lnTo>
                  <a:pt x="617855" y="165734"/>
                </a:lnTo>
                <a:lnTo>
                  <a:pt x="582930" y="130174"/>
                </a:lnTo>
                <a:lnTo>
                  <a:pt x="543560" y="97154"/>
                </a:lnTo>
                <a:lnTo>
                  <a:pt x="503555" y="70484"/>
                </a:lnTo>
                <a:lnTo>
                  <a:pt x="462280" y="48259"/>
                </a:lnTo>
                <a:lnTo>
                  <a:pt x="419735" y="30479"/>
                </a:lnTo>
                <a:lnTo>
                  <a:pt x="375920" y="17144"/>
                </a:lnTo>
                <a:lnTo>
                  <a:pt x="330835" y="7619"/>
                </a:lnTo>
                <a:lnTo>
                  <a:pt x="285115" y="1904"/>
                </a:lnTo>
                <a:lnTo>
                  <a:pt x="238125" y="0"/>
                </a:lnTo>
                <a:close/>
              </a:path>
              <a:path w="847089" h="1140460">
                <a:moveTo>
                  <a:pt x="441325" y="624204"/>
                </a:moveTo>
                <a:lnTo>
                  <a:pt x="398780" y="624839"/>
                </a:lnTo>
                <a:lnTo>
                  <a:pt x="443230" y="624839"/>
                </a:lnTo>
                <a:lnTo>
                  <a:pt x="441325" y="624204"/>
                </a:lnTo>
                <a:close/>
              </a:path>
              <a:path w="847089" h="1140460">
                <a:moveTo>
                  <a:pt x="293621" y="43179"/>
                </a:moveTo>
                <a:lnTo>
                  <a:pt x="189865" y="43179"/>
                </a:lnTo>
                <a:lnTo>
                  <a:pt x="234950" y="46989"/>
                </a:lnTo>
                <a:lnTo>
                  <a:pt x="277495" y="57149"/>
                </a:lnTo>
                <a:lnTo>
                  <a:pt x="318770" y="71754"/>
                </a:lnTo>
                <a:lnTo>
                  <a:pt x="358140" y="92074"/>
                </a:lnTo>
                <a:lnTo>
                  <a:pt x="394970" y="117474"/>
                </a:lnTo>
                <a:lnTo>
                  <a:pt x="293621" y="43179"/>
                </a:lnTo>
                <a:close/>
              </a:path>
              <a:path w="847089" h="1140460">
                <a:moveTo>
                  <a:pt x="235585" y="634"/>
                </a:moveTo>
                <a:lnTo>
                  <a:pt x="190500" y="1904"/>
                </a:lnTo>
                <a:lnTo>
                  <a:pt x="151765" y="5714"/>
                </a:lnTo>
                <a:lnTo>
                  <a:pt x="113665" y="12699"/>
                </a:lnTo>
                <a:lnTo>
                  <a:pt x="37465" y="27939"/>
                </a:lnTo>
                <a:lnTo>
                  <a:pt x="9525" y="39369"/>
                </a:lnTo>
                <a:lnTo>
                  <a:pt x="0" y="43814"/>
                </a:lnTo>
                <a:lnTo>
                  <a:pt x="1905" y="55244"/>
                </a:lnTo>
                <a:lnTo>
                  <a:pt x="29845" y="57784"/>
                </a:lnTo>
                <a:lnTo>
                  <a:pt x="58420" y="59054"/>
                </a:lnTo>
                <a:lnTo>
                  <a:pt x="67310" y="58419"/>
                </a:lnTo>
                <a:lnTo>
                  <a:pt x="93980" y="52704"/>
                </a:lnTo>
                <a:lnTo>
                  <a:pt x="142875" y="45084"/>
                </a:lnTo>
                <a:lnTo>
                  <a:pt x="189865" y="43179"/>
                </a:lnTo>
                <a:lnTo>
                  <a:pt x="293621" y="43179"/>
                </a:lnTo>
                <a:lnTo>
                  <a:pt x="235585" y="634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204" y="689864"/>
            <a:ext cx="406209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D121A"/>
                </a:solidFill>
              </a:rPr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204" y="1572260"/>
            <a:ext cx="4132579" cy="21450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50"/>
              </a:spcBef>
            </a:pP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Bloom </a:t>
            </a:r>
            <a:r>
              <a:rPr sz="1600" spc="-45" dirty="0">
                <a:solidFill>
                  <a:srgbClr val="0D121A"/>
                </a:solidFill>
                <a:latin typeface="Bryndan Write"/>
                <a:cs typeface="Bryndan Write"/>
              </a:rPr>
              <a:t>&amp;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Dees. </a:t>
            </a:r>
            <a:r>
              <a:rPr sz="1600" spc="-35" dirty="0">
                <a:solidFill>
                  <a:srgbClr val="0D121A"/>
                </a:solidFill>
                <a:latin typeface="Bryndan Write"/>
                <a:cs typeface="Bryndan Write"/>
              </a:rPr>
              <a:t>(2008).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Cultivate your ecosystem. 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Stanford Social Innovation Review, 6(1), 47-53.  https://ssir.org/articles/entry/  cultivate_your_ecosystem</a:t>
            </a:r>
            <a:endParaRPr sz="1600">
              <a:latin typeface="Bryndan Write"/>
              <a:cs typeface="Bryndan Write"/>
            </a:endParaRPr>
          </a:p>
          <a:p>
            <a:pPr marL="12700" marR="44450">
              <a:lnSpc>
                <a:spcPct val="87000"/>
              </a:lnSpc>
              <a:spcBef>
                <a:spcPts val="1320"/>
              </a:spcBef>
            </a:pPr>
            <a:r>
              <a:rPr sz="1600" spc="-45" dirty="0">
                <a:solidFill>
                  <a:srgbClr val="0D121A"/>
                </a:solidFill>
                <a:latin typeface="Bryndan Write"/>
                <a:cs typeface="Bryndan Write"/>
              </a:rPr>
              <a:t>Osterwalder &amp;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Pigneur. </a:t>
            </a:r>
            <a:r>
              <a:rPr sz="1600" spc="-35" dirty="0">
                <a:solidFill>
                  <a:srgbClr val="0D121A"/>
                </a:solidFill>
                <a:latin typeface="Bryndan Write"/>
                <a:cs typeface="Bryndan Write"/>
              </a:rPr>
              <a:t>(2010).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Business </a:t>
            </a:r>
            <a:r>
              <a:rPr sz="1600" spc="-45" dirty="0">
                <a:solidFill>
                  <a:srgbClr val="0D121A"/>
                </a:solidFill>
                <a:latin typeface="Bryndan Write"/>
                <a:cs typeface="Bryndan Write"/>
              </a:rPr>
              <a:t>model 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generation: </a:t>
            </a:r>
            <a:r>
              <a:rPr sz="1600" dirty="0">
                <a:solidFill>
                  <a:srgbClr val="0D121A"/>
                </a:solidFill>
                <a:latin typeface="Bryndan Write"/>
                <a:cs typeface="Bryndan Write"/>
              </a:rPr>
              <a:t>A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handbook for visionaries, game  changers,</a:t>
            </a:r>
            <a:r>
              <a:rPr sz="1600" spc="-14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dirty="0">
                <a:solidFill>
                  <a:srgbClr val="0D121A"/>
                </a:solidFill>
                <a:latin typeface="Bryndan Write"/>
                <a:cs typeface="Bryndan Write"/>
              </a:rPr>
              <a:t>and</a:t>
            </a:r>
            <a:r>
              <a:rPr sz="1600" spc="-14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challengers.</a:t>
            </a:r>
            <a:r>
              <a:rPr sz="1600" spc="-140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Wiley,</a:t>
            </a:r>
            <a:r>
              <a:rPr sz="1600" spc="-140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New</a:t>
            </a:r>
            <a:r>
              <a:rPr sz="1600" spc="-26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Jersey.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  <a:hlinkClick r:id="rId2"/>
              </a:rPr>
              <a:t> https://www.strategyzer.com/books/business-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 model-generation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530" y="4946396"/>
            <a:ext cx="3501390" cy="20066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97890" marR="113664" indent="-635">
              <a:lnSpc>
                <a:spcPts val="2540"/>
              </a:lnSpc>
              <a:spcBef>
                <a:spcPts val="365"/>
              </a:spcBef>
            </a:pPr>
            <a:r>
              <a:rPr sz="2300" spc="60" dirty="0">
                <a:latin typeface="Times New Roman"/>
                <a:cs typeface="Times New Roman"/>
              </a:rPr>
              <a:t>…</a:t>
            </a:r>
            <a:r>
              <a:rPr sz="2300" spc="60" dirty="0">
                <a:latin typeface="Bryndan Write"/>
                <a:cs typeface="Bryndan Write"/>
              </a:rPr>
              <a:t>and </a:t>
            </a:r>
            <a:r>
              <a:rPr sz="2300" spc="40" dirty="0">
                <a:latin typeface="Bryndan Write"/>
                <a:cs typeface="Bryndan Write"/>
              </a:rPr>
              <a:t>other</a:t>
            </a:r>
            <a:r>
              <a:rPr sz="2300" spc="-245" dirty="0">
                <a:latin typeface="Bryndan Write"/>
                <a:cs typeface="Bryndan Write"/>
              </a:rPr>
              <a:t> </a:t>
            </a:r>
            <a:r>
              <a:rPr sz="2300" spc="50" dirty="0">
                <a:latin typeface="Bryndan Write"/>
                <a:cs typeface="Bryndan Write"/>
              </a:rPr>
              <a:t>great  </a:t>
            </a:r>
            <a:r>
              <a:rPr sz="2300" spc="35" dirty="0">
                <a:latin typeface="Bryndan Write"/>
                <a:cs typeface="Bryndan Write"/>
              </a:rPr>
              <a:t>info</a:t>
            </a:r>
            <a:endParaRPr sz="2300">
              <a:latin typeface="Bryndan Write"/>
              <a:cs typeface="Bryndan Write"/>
            </a:endParaRPr>
          </a:p>
          <a:p>
            <a:pPr marL="12700" marR="5080">
              <a:lnSpc>
                <a:spcPct val="87000"/>
              </a:lnSpc>
              <a:spcBef>
                <a:spcPts val="1895"/>
              </a:spcBef>
            </a:pPr>
            <a:r>
              <a:rPr sz="1600" spc="-50" dirty="0">
                <a:latin typeface="Bryndan Write"/>
                <a:cs typeface="Bryndan Write"/>
              </a:rPr>
              <a:t>NESTA </a:t>
            </a:r>
            <a:r>
              <a:rPr sz="1600" spc="-40" dirty="0">
                <a:latin typeface="Bryndan Write"/>
                <a:cs typeface="Bryndan Write"/>
              </a:rPr>
              <a:t>DIY </a:t>
            </a:r>
            <a:r>
              <a:rPr sz="1600" spc="-35" dirty="0">
                <a:latin typeface="Bryndan Write"/>
                <a:cs typeface="Bryndan Write"/>
              </a:rPr>
              <a:t>Toolkit: </a:t>
            </a:r>
            <a:r>
              <a:rPr sz="1600" spc="-45" dirty="0">
                <a:latin typeface="Bryndan Write"/>
                <a:cs typeface="Bryndan Write"/>
              </a:rPr>
              <a:t>Development </a:t>
            </a:r>
            <a:r>
              <a:rPr sz="1600" spc="-40" dirty="0">
                <a:latin typeface="Bryndan Write"/>
                <a:cs typeface="Bryndan Write"/>
              </a:rPr>
              <a:t>impact  </a:t>
            </a:r>
            <a:r>
              <a:rPr sz="1600" dirty="0">
                <a:latin typeface="Bryndan Write"/>
                <a:cs typeface="Bryndan Write"/>
              </a:rPr>
              <a:t>and </a:t>
            </a:r>
            <a:r>
              <a:rPr sz="1600" spc="-5" dirty="0">
                <a:latin typeface="Bryndan Write"/>
                <a:cs typeface="Bryndan Write"/>
              </a:rPr>
              <a:t>you: Practical tools to trigger </a:t>
            </a:r>
            <a:r>
              <a:rPr sz="1600" dirty="0">
                <a:latin typeface="Bryndan Write"/>
                <a:cs typeface="Bryndan Write"/>
              </a:rPr>
              <a:t>and  </a:t>
            </a:r>
            <a:r>
              <a:rPr sz="1600" spc="-5" dirty="0">
                <a:latin typeface="Bryndan Write"/>
                <a:cs typeface="Bryndan Write"/>
              </a:rPr>
              <a:t>support social innovation. NESTA </a:t>
            </a:r>
            <a:r>
              <a:rPr sz="1600" dirty="0">
                <a:latin typeface="Bryndan Write"/>
                <a:cs typeface="Bryndan Write"/>
              </a:rPr>
              <a:t>&amp; </a:t>
            </a:r>
            <a:r>
              <a:rPr sz="1600" spc="-5" dirty="0">
                <a:latin typeface="Bryndan Write"/>
                <a:cs typeface="Bryndan Write"/>
              </a:rPr>
              <a:t>The  </a:t>
            </a:r>
            <a:r>
              <a:rPr sz="1600" spc="-45" dirty="0">
                <a:latin typeface="Bryndan Write"/>
                <a:cs typeface="Bryndan Write"/>
              </a:rPr>
              <a:t>Rockefeller </a:t>
            </a:r>
            <a:r>
              <a:rPr sz="1600" spc="-40" dirty="0">
                <a:latin typeface="Bryndan Write"/>
                <a:cs typeface="Bryndan Write"/>
              </a:rPr>
              <a:t>Foundation, United Kingdom.  </a:t>
            </a:r>
            <a:r>
              <a:rPr sz="1600" spc="-5" dirty="0">
                <a:latin typeface="Bryndan Write"/>
                <a:cs typeface="Bryndan Write"/>
              </a:rPr>
              <a:t>https://diytoolkit.org/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9556" y="6484111"/>
            <a:ext cx="2701544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5" dirty="0">
                <a:latin typeface="Arial"/>
                <a:cs typeface="Arial"/>
              </a:rPr>
              <a:t>© </a:t>
            </a:r>
            <a:r>
              <a:rPr lang="en-AU" sz="1150" spc="25" dirty="0">
                <a:latin typeface="Arial"/>
                <a:cs typeface="Arial"/>
              </a:rPr>
              <a:t>Swinburne University of Technology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3654" y="1346836"/>
            <a:ext cx="3561460" cy="4449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285" y="5296534"/>
            <a:ext cx="1795780" cy="170815"/>
          </a:xfrm>
          <a:custGeom>
            <a:avLst/>
            <a:gdLst/>
            <a:ahLst/>
            <a:cxnLst/>
            <a:rect l="l" t="t" r="r" b="b"/>
            <a:pathLst>
              <a:path w="1795779" h="170814">
                <a:moveTo>
                  <a:pt x="1572895" y="0"/>
                </a:moveTo>
                <a:lnTo>
                  <a:pt x="1115695" y="0"/>
                </a:lnTo>
                <a:lnTo>
                  <a:pt x="746760" y="6984"/>
                </a:lnTo>
                <a:lnTo>
                  <a:pt x="702944" y="8254"/>
                </a:lnTo>
                <a:lnTo>
                  <a:pt x="659129" y="10159"/>
                </a:lnTo>
                <a:lnTo>
                  <a:pt x="568960" y="18414"/>
                </a:lnTo>
                <a:lnTo>
                  <a:pt x="427354" y="36194"/>
                </a:lnTo>
                <a:lnTo>
                  <a:pt x="330834" y="45719"/>
                </a:lnTo>
                <a:lnTo>
                  <a:pt x="281939" y="52069"/>
                </a:lnTo>
                <a:lnTo>
                  <a:pt x="233044" y="59689"/>
                </a:lnTo>
                <a:lnTo>
                  <a:pt x="39369" y="94614"/>
                </a:lnTo>
                <a:lnTo>
                  <a:pt x="3174" y="116839"/>
                </a:lnTo>
                <a:lnTo>
                  <a:pt x="0" y="128904"/>
                </a:lnTo>
                <a:lnTo>
                  <a:pt x="2539" y="142239"/>
                </a:lnTo>
                <a:lnTo>
                  <a:pt x="36829" y="167639"/>
                </a:lnTo>
                <a:lnTo>
                  <a:pt x="74294" y="170814"/>
                </a:lnTo>
                <a:lnTo>
                  <a:pt x="93344" y="170814"/>
                </a:lnTo>
                <a:lnTo>
                  <a:pt x="111759" y="168909"/>
                </a:lnTo>
                <a:lnTo>
                  <a:pt x="560704" y="112394"/>
                </a:lnTo>
                <a:lnTo>
                  <a:pt x="607694" y="108584"/>
                </a:lnTo>
                <a:lnTo>
                  <a:pt x="654685" y="105409"/>
                </a:lnTo>
                <a:lnTo>
                  <a:pt x="857885" y="99059"/>
                </a:lnTo>
                <a:lnTo>
                  <a:pt x="1596389" y="88264"/>
                </a:lnTo>
                <a:lnTo>
                  <a:pt x="1644014" y="85089"/>
                </a:lnTo>
                <a:lnTo>
                  <a:pt x="1691004" y="77469"/>
                </a:lnTo>
                <a:lnTo>
                  <a:pt x="1736725" y="64769"/>
                </a:lnTo>
                <a:lnTo>
                  <a:pt x="1780539" y="47624"/>
                </a:lnTo>
                <a:lnTo>
                  <a:pt x="1790700" y="38099"/>
                </a:lnTo>
                <a:lnTo>
                  <a:pt x="1795780" y="33019"/>
                </a:lnTo>
                <a:lnTo>
                  <a:pt x="1790064" y="29844"/>
                </a:lnTo>
                <a:lnTo>
                  <a:pt x="1784350" y="24764"/>
                </a:lnTo>
                <a:lnTo>
                  <a:pt x="1778000" y="22859"/>
                </a:lnTo>
                <a:lnTo>
                  <a:pt x="1725930" y="13334"/>
                </a:lnTo>
                <a:lnTo>
                  <a:pt x="1673860" y="6349"/>
                </a:lnTo>
                <a:lnTo>
                  <a:pt x="1621789" y="1269"/>
                </a:lnTo>
                <a:lnTo>
                  <a:pt x="157289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84" y="3865878"/>
            <a:ext cx="1748154" cy="160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234" y="4071679"/>
            <a:ext cx="1282352" cy="569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9740" y="4551644"/>
            <a:ext cx="550810" cy="100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256" y="4729965"/>
            <a:ext cx="532397" cy="100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8681" y="4753841"/>
            <a:ext cx="13335" cy="66040"/>
          </a:xfrm>
          <a:custGeom>
            <a:avLst/>
            <a:gdLst/>
            <a:ahLst/>
            <a:cxnLst/>
            <a:rect l="l" t="t" r="r" b="b"/>
            <a:pathLst>
              <a:path w="13334" h="66039">
                <a:moveTo>
                  <a:pt x="11887" y="0"/>
                </a:moveTo>
                <a:lnTo>
                  <a:pt x="0" y="203"/>
                </a:lnTo>
                <a:lnTo>
                  <a:pt x="1143" y="66040"/>
                </a:lnTo>
                <a:lnTo>
                  <a:pt x="13030" y="65836"/>
                </a:lnTo>
                <a:lnTo>
                  <a:pt x="11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8701" y="4751392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10718" y="1943"/>
                </a:moveTo>
                <a:lnTo>
                  <a:pt x="0" y="2133"/>
                </a:lnTo>
                <a:lnTo>
                  <a:pt x="1143" y="67970"/>
                </a:lnTo>
                <a:lnTo>
                  <a:pt x="13055" y="67767"/>
                </a:lnTo>
                <a:lnTo>
                  <a:pt x="12280" y="23367"/>
                </a:lnTo>
                <a:lnTo>
                  <a:pt x="14058" y="17678"/>
                </a:lnTo>
                <a:lnTo>
                  <a:pt x="17678" y="14528"/>
                </a:lnTo>
                <a:lnTo>
                  <a:pt x="21234" y="11391"/>
                </a:lnTo>
                <a:lnTo>
                  <a:pt x="21453" y="11315"/>
                </a:lnTo>
                <a:lnTo>
                  <a:pt x="10883" y="11315"/>
                </a:lnTo>
                <a:lnTo>
                  <a:pt x="10718" y="1943"/>
                </a:lnTo>
                <a:close/>
              </a:path>
              <a:path w="58419" h="68579">
                <a:moveTo>
                  <a:pt x="54602" y="9728"/>
                </a:moveTo>
                <a:lnTo>
                  <a:pt x="33870" y="9728"/>
                </a:lnTo>
                <a:lnTo>
                  <a:pt x="36664" y="10337"/>
                </a:lnTo>
                <a:lnTo>
                  <a:pt x="39065" y="11607"/>
                </a:lnTo>
                <a:lnTo>
                  <a:pt x="46329" y="67182"/>
                </a:lnTo>
                <a:lnTo>
                  <a:pt x="58242" y="66979"/>
                </a:lnTo>
                <a:lnTo>
                  <a:pt x="57442" y="21361"/>
                </a:lnTo>
                <a:lnTo>
                  <a:pt x="57169" y="17678"/>
                </a:lnTo>
                <a:lnTo>
                  <a:pt x="55905" y="12509"/>
                </a:lnTo>
                <a:lnTo>
                  <a:pt x="54602" y="9728"/>
                </a:lnTo>
                <a:close/>
              </a:path>
              <a:path w="58419" h="68579">
                <a:moveTo>
                  <a:pt x="37274" y="0"/>
                </a:moveTo>
                <a:lnTo>
                  <a:pt x="23317" y="241"/>
                </a:lnTo>
                <a:lnTo>
                  <a:pt x="15836" y="3911"/>
                </a:lnTo>
                <a:lnTo>
                  <a:pt x="10883" y="11315"/>
                </a:lnTo>
                <a:lnTo>
                  <a:pt x="21453" y="11315"/>
                </a:lnTo>
                <a:lnTo>
                  <a:pt x="25615" y="9867"/>
                </a:lnTo>
                <a:lnTo>
                  <a:pt x="33870" y="9728"/>
                </a:lnTo>
                <a:lnTo>
                  <a:pt x="54602" y="9728"/>
                </a:lnTo>
                <a:lnTo>
                  <a:pt x="51015" y="5206"/>
                </a:lnTo>
                <a:lnTo>
                  <a:pt x="48310" y="3365"/>
                </a:lnTo>
                <a:lnTo>
                  <a:pt x="44727" y="1943"/>
                </a:lnTo>
                <a:lnTo>
                  <a:pt x="41211" y="584"/>
                </a:lnTo>
                <a:lnTo>
                  <a:pt x="37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4035" y="4750076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10718" y="1943"/>
                </a:moveTo>
                <a:lnTo>
                  <a:pt x="0" y="2133"/>
                </a:lnTo>
                <a:lnTo>
                  <a:pt x="1143" y="67970"/>
                </a:lnTo>
                <a:lnTo>
                  <a:pt x="13055" y="67767"/>
                </a:lnTo>
                <a:lnTo>
                  <a:pt x="12280" y="23368"/>
                </a:lnTo>
                <a:lnTo>
                  <a:pt x="14058" y="17678"/>
                </a:lnTo>
                <a:lnTo>
                  <a:pt x="17678" y="14528"/>
                </a:lnTo>
                <a:lnTo>
                  <a:pt x="21234" y="11391"/>
                </a:lnTo>
                <a:lnTo>
                  <a:pt x="21453" y="11315"/>
                </a:lnTo>
                <a:lnTo>
                  <a:pt x="10883" y="11315"/>
                </a:lnTo>
                <a:lnTo>
                  <a:pt x="10718" y="1943"/>
                </a:lnTo>
                <a:close/>
              </a:path>
              <a:path w="58419" h="68579">
                <a:moveTo>
                  <a:pt x="54615" y="9728"/>
                </a:moveTo>
                <a:lnTo>
                  <a:pt x="33883" y="9728"/>
                </a:lnTo>
                <a:lnTo>
                  <a:pt x="36690" y="10337"/>
                </a:lnTo>
                <a:lnTo>
                  <a:pt x="39065" y="11607"/>
                </a:lnTo>
                <a:lnTo>
                  <a:pt x="46329" y="67183"/>
                </a:lnTo>
                <a:lnTo>
                  <a:pt x="58242" y="66979"/>
                </a:lnTo>
                <a:lnTo>
                  <a:pt x="57442" y="21361"/>
                </a:lnTo>
                <a:lnTo>
                  <a:pt x="57169" y="17678"/>
                </a:lnTo>
                <a:lnTo>
                  <a:pt x="55905" y="12509"/>
                </a:lnTo>
                <a:lnTo>
                  <a:pt x="54615" y="9728"/>
                </a:lnTo>
                <a:close/>
              </a:path>
              <a:path w="58419" h="68579">
                <a:moveTo>
                  <a:pt x="37274" y="0"/>
                </a:moveTo>
                <a:lnTo>
                  <a:pt x="23317" y="241"/>
                </a:lnTo>
                <a:lnTo>
                  <a:pt x="15836" y="3911"/>
                </a:lnTo>
                <a:lnTo>
                  <a:pt x="10883" y="11315"/>
                </a:lnTo>
                <a:lnTo>
                  <a:pt x="21453" y="11315"/>
                </a:lnTo>
                <a:lnTo>
                  <a:pt x="25615" y="9867"/>
                </a:lnTo>
                <a:lnTo>
                  <a:pt x="33883" y="9728"/>
                </a:lnTo>
                <a:lnTo>
                  <a:pt x="54615" y="9728"/>
                </a:lnTo>
                <a:lnTo>
                  <a:pt x="51015" y="5207"/>
                </a:lnTo>
                <a:lnTo>
                  <a:pt x="48310" y="3365"/>
                </a:lnTo>
                <a:lnTo>
                  <a:pt x="44727" y="1943"/>
                </a:lnTo>
                <a:lnTo>
                  <a:pt x="41211" y="584"/>
                </a:lnTo>
                <a:lnTo>
                  <a:pt x="37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5509" y="4748915"/>
            <a:ext cx="66040" cy="69215"/>
          </a:xfrm>
          <a:custGeom>
            <a:avLst/>
            <a:gdLst/>
            <a:ahLst/>
            <a:cxnLst/>
            <a:rect l="l" t="t" r="r" b="b"/>
            <a:pathLst>
              <a:path w="66039" h="69214">
                <a:moveTo>
                  <a:pt x="32334" y="0"/>
                </a:moveTo>
                <a:lnTo>
                  <a:pt x="538" y="26421"/>
                </a:lnTo>
                <a:lnTo>
                  <a:pt x="0" y="34975"/>
                </a:lnTo>
                <a:lnTo>
                  <a:pt x="715" y="42803"/>
                </a:lnTo>
                <a:lnTo>
                  <a:pt x="33540" y="68808"/>
                </a:lnTo>
                <a:lnTo>
                  <a:pt x="39700" y="68694"/>
                </a:lnTo>
                <a:lnTo>
                  <a:pt x="45313" y="67284"/>
                </a:lnTo>
                <a:lnTo>
                  <a:pt x="55562" y="61696"/>
                </a:lnTo>
                <a:lnTo>
                  <a:pt x="57603" y="59740"/>
                </a:lnTo>
                <a:lnTo>
                  <a:pt x="27419" y="59740"/>
                </a:lnTo>
                <a:lnTo>
                  <a:pt x="22390" y="57772"/>
                </a:lnTo>
                <a:lnTo>
                  <a:pt x="18453" y="53581"/>
                </a:lnTo>
                <a:lnTo>
                  <a:pt x="14516" y="49441"/>
                </a:lnTo>
                <a:lnTo>
                  <a:pt x="12395" y="43205"/>
                </a:lnTo>
                <a:lnTo>
                  <a:pt x="38392" y="9118"/>
                </a:lnTo>
                <a:lnTo>
                  <a:pt x="56750" y="9118"/>
                </a:lnTo>
                <a:lnTo>
                  <a:pt x="56172" y="8432"/>
                </a:lnTo>
                <a:lnTo>
                  <a:pt x="51197" y="4630"/>
                </a:lnTo>
                <a:lnTo>
                  <a:pt x="45558" y="1963"/>
                </a:lnTo>
                <a:lnTo>
                  <a:pt x="39266" y="422"/>
                </a:lnTo>
                <a:lnTo>
                  <a:pt x="32334" y="0"/>
                </a:lnTo>
                <a:close/>
              </a:path>
              <a:path w="66039" h="69214">
                <a:moveTo>
                  <a:pt x="56750" y="9118"/>
                </a:moveTo>
                <a:lnTo>
                  <a:pt x="38392" y="9118"/>
                </a:lnTo>
                <a:lnTo>
                  <a:pt x="43370" y="11112"/>
                </a:lnTo>
                <a:lnTo>
                  <a:pt x="47358" y="15227"/>
                </a:lnTo>
                <a:lnTo>
                  <a:pt x="51295" y="19418"/>
                </a:lnTo>
                <a:lnTo>
                  <a:pt x="53426" y="25495"/>
                </a:lnTo>
                <a:lnTo>
                  <a:pt x="53455" y="26339"/>
                </a:lnTo>
                <a:lnTo>
                  <a:pt x="53733" y="42290"/>
                </a:lnTo>
                <a:lnTo>
                  <a:pt x="51816" y="48729"/>
                </a:lnTo>
                <a:lnTo>
                  <a:pt x="44234" y="57391"/>
                </a:lnTo>
                <a:lnTo>
                  <a:pt x="39281" y="59524"/>
                </a:lnTo>
                <a:lnTo>
                  <a:pt x="27419" y="59740"/>
                </a:lnTo>
                <a:lnTo>
                  <a:pt x="57603" y="59740"/>
                </a:lnTo>
                <a:lnTo>
                  <a:pt x="59524" y="57899"/>
                </a:lnTo>
                <a:lnTo>
                  <a:pt x="64706" y="48018"/>
                </a:lnTo>
                <a:lnTo>
                  <a:pt x="65783" y="42290"/>
                </a:lnTo>
                <a:lnTo>
                  <a:pt x="65798" y="32905"/>
                </a:lnTo>
                <a:lnTo>
                  <a:pt x="65091" y="25495"/>
                </a:lnTo>
                <a:lnTo>
                  <a:pt x="63242" y="18964"/>
                </a:lnTo>
                <a:lnTo>
                  <a:pt x="60265" y="13285"/>
                </a:lnTo>
                <a:lnTo>
                  <a:pt x="56750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7503" y="4748579"/>
            <a:ext cx="64769" cy="66675"/>
          </a:xfrm>
          <a:custGeom>
            <a:avLst/>
            <a:gdLst/>
            <a:ahLst/>
            <a:cxnLst/>
            <a:rect l="l" t="t" r="r" b="b"/>
            <a:pathLst>
              <a:path w="64769" h="66675">
                <a:moveTo>
                  <a:pt x="12560" y="914"/>
                </a:moveTo>
                <a:lnTo>
                  <a:pt x="0" y="1130"/>
                </a:lnTo>
                <a:lnTo>
                  <a:pt x="6927" y="17491"/>
                </a:lnTo>
                <a:lnTo>
                  <a:pt x="20943" y="50136"/>
                </a:lnTo>
                <a:lnTo>
                  <a:pt x="27863" y="66497"/>
                </a:lnTo>
                <a:lnTo>
                  <a:pt x="38976" y="66306"/>
                </a:lnTo>
                <a:lnTo>
                  <a:pt x="43943" y="53263"/>
                </a:lnTo>
                <a:lnTo>
                  <a:pt x="33058" y="53263"/>
                </a:lnTo>
                <a:lnTo>
                  <a:pt x="31622" y="48691"/>
                </a:lnTo>
                <a:lnTo>
                  <a:pt x="30035" y="44335"/>
                </a:lnTo>
                <a:lnTo>
                  <a:pt x="24409" y="30271"/>
                </a:lnTo>
                <a:lnTo>
                  <a:pt x="16478" y="10709"/>
                </a:lnTo>
                <a:lnTo>
                  <a:pt x="12560" y="914"/>
                </a:lnTo>
                <a:close/>
              </a:path>
              <a:path w="64769" h="66675">
                <a:moveTo>
                  <a:pt x="64414" y="0"/>
                </a:moveTo>
                <a:lnTo>
                  <a:pt x="52184" y="215"/>
                </a:lnTo>
                <a:lnTo>
                  <a:pt x="48479" y="10329"/>
                </a:lnTo>
                <a:lnTo>
                  <a:pt x="40979" y="30537"/>
                </a:lnTo>
                <a:lnTo>
                  <a:pt x="35471" y="45618"/>
                </a:lnTo>
                <a:lnTo>
                  <a:pt x="34056" y="49713"/>
                </a:lnTo>
                <a:lnTo>
                  <a:pt x="33058" y="53263"/>
                </a:lnTo>
                <a:lnTo>
                  <a:pt x="43943" y="53263"/>
                </a:lnTo>
                <a:lnTo>
                  <a:pt x="45295" y="49713"/>
                </a:lnTo>
                <a:lnTo>
                  <a:pt x="58101" y="16593"/>
                </a:lnTo>
                <a:lnTo>
                  <a:pt x="64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9292" y="4746284"/>
            <a:ext cx="65405" cy="69850"/>
          </a:xfrm>
          <a:custGeom>
            <a:avLst/>
            <a:gdLst/>
            <a:ahLst/>
            <a:cxnLst/>
            <a:rect l="l" t="t" r="r" b="b"/>
            <a:pathLst>
              <a:path w="65405" h="69850">
                <a:moveTo>
                  <a:pt x="57912" y="9270"/>
                </a:moveTo>
                <a:lnTo>
                  <a:pt x="37271" y="9270"/>
                </a:lnTo>
                <a:lnTo>
                  <a:pt x="41817" y="10388"/>
                </a:lnTo>
                <a:lnTo>
                  <a:pt x="47151" y="14770"/>
                </a:lnTo>
                <a:lnTo>
                  <a:pt x="48358" y="17945"/>
                </a:lnTo>
                <a:lnTo>
                  <a:pt x="48408" y="25399"/>
                </a:lnTo>
                <a:lnTo>
                  <a:pt x="43875" y="26974"/>
                </a:lnTo>
                <a:lnTo>
                  <a:pt x="36813" y="28371"/>
                </a:lnTo>
                <a:lnTo>
                  <a:pt x="22564" y="30251"/>
                </a:lnTo>
                <a:lnTo>
                  <a:pt x="18983" y="30848"/>
                </a:lnTo>
                <a:lnTo>
                  <a:pt x="16697" y="31445"/>
                </a:lnTo>
                <a:lnTo>
                  <a:pt x="13534" y="32334"/>
                </a:lnTo>
                <a:lnTo>
                  <a:pt x="10689" y="33591"/>
                </a:lnTo>
                <a:lnTo>
                  <a:pt x="8226" y="35280"/>
                </a:lnTo>
                <a:lnTo>
                  <a:pt x="5698" y="36944"/>
                </a:lnTo>
                <a:lnTo>
                  <a:pt x="3641" y="39052"/>
                </a:lnTo>
                <a:lnTo>
                  <a:pt x="656" y="44475"/>
                </a:lnTo>
                <a:lnTo>
                  <a:pt x="58" y="46850"/>
                </a:lnTo>
                <a:lnTo>
                  <a:pt x="0" y="52743"/>
                </a:lnTo>
                <a:lnTo>
                  <a:pt x="109" y="56286"/>
                </a:lnTo>
                <a:lnTo>
                  <a:pt x="2219" y="60578"/>
                </a:lnTo>
                <a:lnTo>
                  <a:pt x="10601" y="67576"/>
                </a:lnTo>
                <a:lnTo>
                  <a:pt x="16570" y="69227"/>
                </a:lnTo>
                <a:lnTo>
                  <a:pt x="28990" y="69011"/>
                </a:lnTo>
                <a:lnTo>
                  <a:pt x="48397" y="60375"/>
                </a:lnTo>
                <a:lnTo>
                  <a:pt x="22348" y="60375"/>
                </a:lnTo>
                <a:lnTo>
                  <a:pt x="18805" y="59474"/>
                </a:lnTo>
                <a:lnTo>
                  <a:pt x="16417" y="57505"/>
                </a:lnTo>
                <a:lnTo>
                  <a:pt x="13953" y="55549"/>
                </a:lnTo>
                <a:lnTo>
                  <a:pt x="12709" y="53124"/>
                </a:lnTo>
                <a:lnTo>
                  <a:pt x="37842" y="37325"/>
                </a:lnTo>
                <a:lnTo>
                  <a:pt x="44319" y="35902"/>
                </a:lnTo>
                <a:lnTo>
                  <a:pt x="48561" y="34137"/>
                </a:lnTo>
                <a:lnTo>
                  <a:pt x="60604" y="34137"/>
                </a:lnTo>
                <a:lnTo>
                  <a:pt x="60346" y="19532"/>
                </a:lnTo>
                <a:lnTo>
                  <a:pt x="60080" y="16128"/>
                </a:lnTo>
                <a:lnTo>
                  <a:pt x="59661" y="14211"/>
                </a:lnTo>
                <a:lnTo>
                  <a:pt x="58886" y="11188"/>
                </a:lnTo>
                <a:lnTo>
                  <a:pt x="57912" y="9270"/>
                </a:lnTo>
                <a:close/>
              </a:path>
              <a:path w="65405" h="69850">
                <a:moveTo>
                  <a:pt x="61835" y="59029"/>
                </a:moveTo>
                <a:lnTo>
                  <a:pt x="49996" y="59029"/>
                </a:lnTo>
                <a:lnTo>
                  <a:pt x="50364" y="62128"/>
                </a:lnTo>
                <a:lnTo>
                  <a:pt x="51228" y="64833"/>
                </a:lnTo>
                <a:lnTo>
                  <a:pt x="52511" y="67106"/>
                </a:lnTo>
                <a:lnTo>
                  <a:pt x="64944" y="66890"/>
                </a:lnTo>
                <a:lnTo>
                  <a:pt x="63394" y="64376"/>
                </a:lnTo>
                <a:lnTo>
                  <a:pt x="62328" y="61798"/>
                </a:lnTo>
                <a:lnTo>
                  <a:pt x="61835" y="59029"/>
                </a:lnTo>
                <a:close/>
              </a:path>
              <a:path w="65405" h="69850">
                <a:moveTo>
                  <a:pt x="60604" y="34137"/>
                </a:moveTo>
                <a:lnTo>
                  <a:pt x="48561" y="34137"/>
                </a:lnTo>
                <a:lnTo>
                  <a:pt x="48701" y="43205"/>
                </a:lnTo>
                <a:lnTo>
                  <a:pt x="48104" y="46850"/>
                </a:lnTo>
                <a:lnTo>
                  <a:pt x="45348" y="52743"/>
                </a:lnTo>
                <a:lnTo>
                  <a:pt x="42693" y="55295"/>
                </a:lnTo>
                <a:lnTo>
                  <a:pt x="39188" y="57238"/>
                </a:lnTo>
                <a:lnTo>
                  <a:pt x="35658" y="59258"/>
                </a:lnTo>
                <a:lnTo>
                  <a:pt x="31543" y="60223"/>
                </a:lnTo>
                <a:lnTo>
                  <a:pt x="22348" y="60375"/>
                </a:lnTo>
                <a:lnTo>
                  <a:pt x="48397" y="60375"/>
                </a:lnTo>
                <a:lnTo>
                  <a:pt x="49996" y="59029"/>
                </a:lnTo>
                <a:lnTo>
                  <a:pt x="61835" y="59029"/>
                </a:lnTo>
                <a:lnTo>
                  <a:pt x="61274" y="56286"/>
                </a:lnTo>
                <a:lnTo>
                  <a:pt x="60880" y="49733"/>
                </a:lnTo>
                <a:lnTo>
                  <a:pt x="60604" y="34137"/>
                </a:lnTo>
                <a:close/>
              </a:path>
              <a:path w="65405" h="69850">
                <a:moveTo>
                  <a:pt x="38845" y="0"/>
                </a:moveTo>
                <a:lnTo>
                  <a:pt x="2447" y="16268"/>
                </a:lnTo>
                <a:lnTo>
                  <a:pt x="1495" y="20929"/>
                </a:lnTo>
                <a:lnTo>
                  <a:pt x="5381" y="21374"/>
                </a:lnTo>
                <a:lnTo>
                  <a:pt x="9280" y="21780"/>
                </a:lnTo>
                <a:lnTo>
                  <a:pt x="13166" y="22224"/>
                </a:lnTo>
                <a:lnTo>
                  <a:pt x="37271" y="9270"/>
                </a:lnTo>
                <a:lnTo>
                  <a:pt x="57912" y="9270"/>
                </a:lnTo>
                <a:lnTo>
                  <a:pt x="57616" y="8686"/>
                </a:lnTo>
                <a:lnTo>
                  <a:pt x="55767" y="6578"/>
                </a:lnTo>
                <a:lnTo>
                  <a:pt x="54022" y="4673"/>
                </a:lnTo>
                <a:lnTo>
                  <a:pt x="51266" y="3098"/>
                </a:lnTo>
                <a:lnTo>
                  <a:pt x="43684" y="571"/>
                </a:lnTo>
                <a:lnTo>
                  <a:pt x="38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1233" y="4723834"/>
            <a:ext cx="35560" cy="90170"/>
          </a:xfrm>
          <a:custGeom>
            <a:avLst/>
            <a:gdLst/>
            <a:ahLst/>
            <a:cxnLst/>
            <a:rect l="l" t="t" r="r" b="b"/>
            <a:pathLst>
              <a:path w="35560" h="90170">
                <a:moveTo>
                  <a:pt x="20717" y="31902"/>
                </a:moveTo>
                <a:lnTo>
                  <a:pt x="8877" y="31902"/>
                </a:lnTo>
                <a:lnTo>
                  <a:pt x="9633" y="75387"/>
                </a:lnTo>
                <a:lnTo>
                  <a:pt x="22136" y="89700"/>
                </a:lnTo>
                <a:lnTo>
                  <a:pt x="29070" y="89573"/>
                </a:lnTo>
                <a:lnTo>
                  <a:pt x="32042" y="89242"/>
                </a:lnTo>
                <a:lnTo>
                  <a:pt x="35407" y="88493"/>
                </a:lnTo>
                <a:lnTo>
                  <a:pt x="33622" y="79222"/>
                </a:lnTo>
                <a:lnTo>
                  <a:pt x="26517" y="79222"/>
                </a:lnTo>
                <a:lnTo>
                  <a:pt x="25171" y="78993"/>
                </a:lnTo>
                <a:lnTo>
                  <a:pt x="24244" y="78447"/>
                </a:lnTo>
                <a:lnTo>
                  <a:pt x="23253" y="77901"/>
                </a:lnTo>
                <a:lnTo>
                  <a:pt x="22555" y="77228"/>
                </a:lnTo>
                <a:lnTo>
                  <a:pt x="22161" y="76314"/>
                </a:lnTo>
                <a:lnTo>
                  <a:pt x="21678" y="75387"/>
                </a:lnTo>
                <a:lnTo>
                  <a:pt x="21437" y="73355"/>
                </a:lnTo>
                <a:lnTo>
                  <a:pt x="20717" y="31902"/>
                </a:lnTo>
                <a:close/>
              </a:path>
              <a:path w="35560" h="90170">
                <a:moveTo>
                  <a:pt x="33515" y="78663"/>
                </a:moveTo>
                <a:lnTo>
                  <a:pt x="31330" y="79006"/>
                </a:lnTo>
                <a:lnTo>
                  <a:pt x="29616" y="79159"/>
                </a:lnTo>
                <a:lnTo>
                  <a:pt x="26517" y="79222"/>
                </a:lnTo>
                <a:lnTo>
                  <a:pt x="33622" y="79222"/>
                </a:lnTo>
                <a:lnTo>
                  <a:pt x="33515" y="78663"/>
                </a:lnTo>
                <a:close/>
              </a:path>
              <a:path w="35560" h="90170">
                <a:moveTo>
                  <a:pt x="20154" y="0"/>
                </a:moveTo>
                <a:lnTo>
                  <a:pt x="16268" y="2324"/>
                </a:lnTo>
                <a:lnTo>
                  <a:pt x="12331" y="4559"/>
                </a:lnTo>
                <a:lnTo>
                  <a:pt x="8432" y="6896"/>
                </a:lnTo>
                <a:lnTo>
                  <a:pt x="8724" y="23215"/>
                </a:lnTo>
                <a:lnTo>
                  <a:pt x="0" y="23367"/>
                </a:lnTo>
                <a:lnTo>
                  <a:pt x="152" y="32054"/>
                </a:lnTo>
                <a:lnTo>
                  <a:pt x="8877" y="31902"/>
                </a:lnTo>
                <a:lnTo>
                  <a:pt x="20717" y="31902"/>
                </a:lnTo>
                <a:lnTo>
                  <a:pt x="20713" y="31686"/>
                </a:lnTo>
                <a:lnTo>
                  <a:pt x="32689" y="31483"/>
                </a:lnTo>
                <a:lnTo>
                  <a:pt x="32540" y="22999"/>
                </a:lnTo>
                <a:lnTo>
                  <a:pt x="20561" y="22999"/>
                </a:lnTo>
                <a:lnTo>
                  <a:pt x="20154" y="0"/>
                </a:lnTo>
                <a:close/>
              </a:path>
              <a:path w="35560" h="90170">
                <a:moveTo>
                  <a:pt x="32537" y="22796"/>
                </a:moveTo>
                <a:lnTo>
                  <a:pt x="20561" y="22999"/>
                </a:lnTo>
                <a:lnTo>
                  <a:pt x="32540" y="22999"/>
                </a:lnTo>
                <a:lnTo>
                  <a:pt x="32537" y="22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5477" y="4746217"/>
            <a:ext cx="13335" cy="66040"/>
          </a:xfrm>
          <a:custGeom>
            <a:avLst/>
            <a:gdLst/>
            <a:ahLst/>
            <a:cxnLst/>
            <a:rect l="l" t="t" r="r" b="b"/>
            <a:pathLst>
              <a:path w="13335" h="66039">
                <a:moveTo>
                  <a:pt x="11899" y="0"/>
                </a:moveTo>
                <a:lnTo>
                  <a:pt x="0" y="203"/>
                </a:lnTo>
                <a:lnTo>
                  <a:pt x="1143" y="66040"/>
                </a:lnTo>
                <a:lnTo>
                  <a:pt x="13055" y="65836"/>
                </a:lnTo>
                <a:lnTo>
                  <a:pt x="11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1657" y="4743743"/>
            <a:ext cx="66040" cy="69215"/>
          </a:xfrm>
          <a:custGeom>
            <a:avLst/>
            <a:gdLst/>
            <a:ahLst/>
            <a:cxnLst/>
            <a:rect l="l" t="t" r="r" b="b"/>
            <a:pathLst>
              <a:path w="66039" h="69214">
                <a:moveTo>
                  <a:pt x="41986" y="0"/>
                </a:moveTo>
                <a:lnTo>
                  <a:pt x="5745" y="12991"/>
                </a:lnTo>
                <a:lnTo>
                  <a:pt x="0" y="35153"/>
                </a:lnTo>
                <a:lnTo>
                  <a:pt x="711" y="42981"/>
                </a:lnTo>
                <a:lnTo>
                  <a:pt x="33540" y="68986"/>
                </a:lnTo>
                <a:lnTo>
                  <a:pt x="39674" y="68872"/>
                </a:lnTo>
                <a:lnTo>
                  <a:pt x="45313" y="67462"/>
                </a:lnTo>
                <a:lnTo>
                  <a:pt x="55537" y="61874"/>
                </a:lnTo>
                <a:lnTo>
                  <a:pt x="57584" y="59918"/>
                </a:lnTo>
                <a:lnTo>
                  <a:pt x="27419" y="59918"/>
                </a:lnTo>
                <a:lnTo>
                  <a:pt x="22377" y="57950"/>
                </a:lnTo>
                <a:lnTo>
                  <a:pt x="14516" y="49618"/>
                </a:lnTo>
                <a:lnTo>
                  <a:pt x="12382" y="43383"/>
                </a:lnTo>
                <a:lnTo>
                  <a:pt x="12077" y="26517"/>
                </a:lnTo>
                <a:lnTo>
                  <a:pt x="14008" y="20193"/>
                </a:lnTo>
                <a:lnTo>
                  <a:pt x="21564" y="11671"/>
                </a:lnTo>
                <a:lnTo>
                  <a:pt x="26543" y="9512"/>
                </a:lnTo>
                <a:lnTo>
                  <a:pt x="38379" y="9296"/>
                </a:lnTo>
                <a:lnTo>
                  <a:pt x="56738" y="9296"/>
                </a:lnTo>
                <a:lnTo>
                  <a:pt x="56159" y="8610"/>
                </a:lnTo>
                <a:lnTo>
                  <a:pt x="49974" y="2781"/>
                </a:lnTo>
                <a:lnTo>
                  <a:pt x="41986" y="0"/>
                </a:lnTo>
                <a:close/>
              </a:path>
              <a:path w="66039" h="69214">
                <a:moveTo>
                  <a:pt x="56738" y="9296"/>
                </a:moveTo>
                <a:lnTo>
                  <a:pt x="38379" y="9296"/>
                </a:lnTo>
                <a:lnTo>
                  <a:pt x="43345" y="11290"/>
                </a:lnTo>
                <a:lnTo>
                  <a:pt x="47345" y="15405"/>
                </a:lnTo>
                <a:lnTo>
                  <a:pt x="51282" y="19596"/>
                </a:lnTo>
                <a:lnTo>
                  <a:pt x="53400" y="25673"/>
                </a:lnTo>
                <a:lnTo>
                  <a:pt x="53430" y="26517"/>
                </a:lnTo>
                <a:lnTo>
                  <a:pt x="53708" y="42468"/>
                </a:lnTo>
                <a:lnTo>
                  <a:pt x="51790" y="48907"/>
                </a:lnTo>
                <a:lnTo>
                  <a:pt x="44234" y="57569"/>
                </a:lnTo>
                <a:lnTo>
                  <a:pt x="39255" y="59702"/>
                </a:lnTo>
                <a:lnTo>
                  <a:pt x="27419" y="59918"/>
                </a:lnTo>
                <a:lnTo>
                  <a:pt x="57584" y="59918"/>
                </a:lnTo>
                <a:lnTo>
                  <a:pt x="59512" y="58077"/>
                </a:lnTo>
                <a:lnTo>
                  <a:pt x="64693" y="48196"/>
                </a:lnTo>
                <a:lnTo>
                  <a:pt x="65760" y="42468"/>
                </a:lnTo>
                <a:lnTo>
                  <a:pt x="65786" y="33083"/>
                </a:lnTo>
                <a:lnTo>
                  <a:pt x="65074" y="25673"/>
                </a:lnTo>
                <a:lnTo>
                  <a:pt x="63230" y="19142"/>
                </a:lnTo>
                <a:lnTo>
                  <a:pt x="60256" y="13463"/>
                </a:lnTo>
                <a:lnTo>
                  <a:pt x="56738" y="9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0850" y="4742453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10718" y="1943"/>
                </a:moveTo>
                <a:lnTo>
                  <a:pt x="0" y="2133"/>
                </a:lnTo>
                <a:lnTo>
                  <a:pt x="1143" y="67970"/>
                </a:lnTo>
                <a:lnTo>
                  <a:pt x="13055" y="67767"/>
                </a:lnTo>
                <a:lnTo>
                  <a:pt x="12280" y="23367"/>
                </a:lnTo>
                <a:lnTo>
                  <a:pt x="14058" y="17678"/>
                </a:lnTo>
                <a:lnTo>
                  <a:pt x="17678" y="14528"/>
                </a:lnTo>
                <a:lnTo>
                  <a:pt x="21221" y="11391"/>
                </a:lnTo>
                <a:lnTo>
                  <a:pt x="21440" y="11315"/>
                </a:lnTo>
                <a:lnTo>
                  <a:pt x="10883" y="11315"/>
                </a:lnTo>
                <a:lnTo>
                  <a:pt x="10718" y="1943"/>
                </a:lnTo>
                <a:close/>
              </a:path>
              <a:path w="58419" h="68579">
                <a:moveTo>
                  <a:pt x="54602" y="9728"/>
                </a:moveTo>
                <a:lnTo>
                  <a:pt x="33870" y="9728"/>
                </a:lnTo>
                <a:lnTo>
                  <a:pt x="36664" y="10337"/>
                </a:lnTo>
                <a:lnTo>
                  <a:pt x="39065" y="11607"/>
                </a:lnTo>
                <a:lnTo>
                  <a:pt x="46304" y="67182"/>
                </a:lnTo>
                <a:lnTo>
                  <a:pt x="58216" y="66979"/>
                </a:lnTo>
                <a:lnTo>
                  <a:pt x="57416" y="21361"/>
                </a:lnTo>
                <a:lnTo>
                  <a:pt x="57143" y="17678"/>
                </a:lnTo>
                <a:lnTo>
                  <a:pt x="55892" y="12509"/>
                </a:lnTo>
                <a:lnTo>
                  <a:pt x="54602" y="9728"/>
                </a:lnTo>
                <a:close/>
              </a:path>
              <a:path w="58419" h="68579">
                <a:moveTo>
                  <a:pt x="37274" y="0"/>
                </a:moveTo>
                <a:lnTo>
                  <a:pt x="23317" y="241"/>
                </a:lnTo>
                <a:lnTo>
                  <a:pt x="15836" y="3911"/>
                </a:lnTo>
                <a:lnTo>
                  <a:pt x="10883" y="11315"/>
                </a:lnTo>
                <a:lnTo>
                  <a:pt x="21440" y="11315"/>
                </a:lnTo>
                <a:lnTo>
                  <a:pt x="25590" y="9867"/>
                </a:lnTo>
                <a:lnTo>
                  <a:pt x="33870" y="9728"/>
                </a:lnTo>
                <a:lnTo>
                  <a:pt x="54602" y="9728"/>
                </a:lnTo>
                <a:lnTo>
                  <a:pt x="51015" y="5206"/>
                </a:lnTo>
                <a:lnTo>
                  <a:pt x="48310" y="3365"/>
                </a:lnTo>
                <a:lnTo>
                  <a:pt x="44714" y="1943"/>
                </a:lnTo>
                <a:lnTo>
                  <a:pt x="41186" y="584"/>
                </a:lnTo>
                <a:lnTo>
                  <a:pt x="37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721996"/>
            <a:ext cx="7553934" cy="922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2791" y="1632458"/>
            <a:ext cx="3415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" dirty="0">
                <a:uFill>
                  <a:solidFill>
                    <a:srgbClr val="000000"/>
                  </a:solidFill>
                </a:uFill>
                <a:latin typeface="Bryndan Write"/>
                <a:cs typeface="Bryndan Write"/>
                <a:hlinkClick r:id="rId3"/>
              </a:rPr>
              <a:t>socialstartupstudio.com.au</a:t>
            </a:r>
            <a:endParaRPr sz="2400">
              <a:latin typeface="Bryndan Write"/>
              <a:cs typeface="Bryndan Wri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889" y="2277109"/>
            <a:ext cx="7650480" cy="1422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470"/>
              </a:spcBef>
            </a:pPr>
            <a:r>
              <a:rPr sz="2400" spc="-40" dirty="0">
                <a:latin typeface="Bryndan Write"/>
                <a:cs typeface="Bryndan Write"/>
              </a:rPr>
              <a:t>About </a:t>
            </a:r>
            <a:r>
              <a:rPr sz="2400" spc="-35" dirty="0">
                <a:latin typeface="Bryndan Write"/>
                <a:cs typeface="Bryndan Write"/>
              </a:rPr>
              <a:t>this</a:t>
            </a:r>
            <a:r>
              <a:rPr sz="2400" spc="-40" dirty="0">
                <a:latin typeface="Bryndan Write"/>
                <a:cs typeface="Bryndan Write"/>
              </a:rPr>
              <a:t> </a:t>
            </a:r>
            <a:r>
              <a:rPr sz="2400" spc="-45" dirty="0">
                <a:latin typeface="Bryndan Write"/>
                <a:cs typeface="Bryndan Write"/>
              </a:rPr>
              <a:t>Workbook</a:t>
            </a:r>
            <a:endParaRPr sz="2400">
              <a:latin typeface="Bryndan Write"/>
              <a:cs typeface="Bryndan Write"/>
            </a:endParaRPr>
          </a:p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Welcome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Workbook.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This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book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resource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people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and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organisations  thinking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about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starting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enterprise.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forms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part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Startup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Studio's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 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Program.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Startup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(The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Studio)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is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initiative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Centre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 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Impact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and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have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been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developed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with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generous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support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from</a:t>
            </a:r>
            <a:r>
              <a:rPr sz="12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 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Victorian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Government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as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part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their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Skills</a:t>
            </a:r>
            <a:r>
              <a:rPr sz="1200" spc="-16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Development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Enterprises.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7453" y="4240784"/>
            <a:ext cx="7974330" cy="1777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30" indent="635">
              <a:lnSpc>
                <a:spcPct val="106200"/>
              </a:lnSpc>
              <a:spcBef>
                <a:spcPts val="100"/>
              </a:spcBef>
            </a:pP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Workbook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(Workbook)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released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subject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Creative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0D121A"/>
                </a:solidFill>
                <a:latin typeface="Lucida Sans Unicode"/>
                <a:cs typeface="Lucida Sans Unicode"/>
              </a:rPr>
              <a:t>Commons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Attribution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4.0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license  (License).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This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means,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in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summary,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that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youmay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reproduce,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transmit,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distribute,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alter,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transform</a:t>
            </a:r>
            <a:r>
              <a:rPr sz="1200" spc="-2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and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build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on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2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text,  including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commercial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purposes,</a:t>
            </a:r>
            <a:r>
              <a:rPr sz="1200" spc="-22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provided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that</a:t>
            </a:r>
            <a:r>
              <a:rPr sz="1200" spc="-22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you</a:t>
            </a:r>
            <a:r>
              <a:rPr sz="1200" spc="-22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attribute</a:t>
            </a:r>
            <a:r>
              <a:rPr sz="1200" spc="-229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229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Workbook</a:t>
            </a:r>
            <a:r>
              <a:rPr sz="1200" spc="-229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and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any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extracted</a:t>
            </a:r>
            <a:r>
              <a:rPr sz="1200" spc="-2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text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</a:t>
            </a:r>
            <a:r>
              <a:rPr sz="1200" spc="-22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229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Centre</a:t>
            </a:r>
            <a:r>
              <a:rPr sz="1200" spc="-229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for  Social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Impact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Swinburne.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Your</a:t>
            </a:r>
            <a:r>
              <a:rPr sz="1200" spc="-20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rights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under</a:t>
            </a:r>
            <a:r>
              <a:rPr sz="1200" spc="-20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20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License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are</a:t>
            </a:r>
            <a:r>
              <a:rPr sz="1200" spc="-20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in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addition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any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fair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dealing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rights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which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you</a:t>
            </a:r>
            <a:r>
              <a:rPr sz="1200" spc="-19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have</a:t>
            </a:r>
            <a:r>
              <a:rPr sz="1200" spc="-20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under 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the Copyright Act 1968 (Cth). For further terms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of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the License, please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see 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https://creativecommons.org/licenses/by/4.0/</a:t>
            </a:r>
            <a:endParaRPr sz="1200" dirty="0">
              <a:latin typeface="Lucida Sans Unicode"/>
              <a:cs typeface="Lucida Sans Unicode"/>
            </a:endParaRPr>
          </a:p>
          <a:p>
            <a:pPr marL="13335" marR="5080">
              <a:lnSpc>
                <a:spcPct val="106200"/>
              </a:lnSpc>
              <a:spcBef>
                <a:spcPts val="1555"/>
              </a:spcBef>
            </a:pP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Suggested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citation: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lang="en-AU"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Ward-Christie, L., Tucker, J., Riseley, E., &amp; Kelly, J. (2020). Social Enterprise Fundamentals Workbook. Swinburne University of Technology. https://doi.org/10.26185/C11H-Y683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0964" y="3841115"/>
            <a:ext cx="1118596" cy="39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198" y="2203958"/>
            <a:ext cx="7973695" cy="151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100"/>
              </a:spcBef>
            </a:pPr>
            <a:r>
              <a:rPr sz="1200" spc="-5" dirty="0">
                <a:latin typeface="Lucida Sans Unicode"/>
                <a:cs typeface="Lucida Sans Unicode"/>
              </a:rPr>
              <a:t>The Social Enterprise Fundamentals are </a:t>
            </a:r>
            <a:r>
              <a:rPr sz="1200" dirty="0">
                <a:latin typeface="Lucida Sans Unicode"/>
                <a:cs typeface="Lucida Sans Unicode"/>
              </a:rPr>
              <a:t>a </a:t>
            </a:r>
            <a:r>
              <a:rPr sz="1200" spc="-5" dirty="0">
                <a:latin typeface="Lucida Sans Unicode"/>
                <a:cs typeface="Lucida Sans Unicode"/>
              </a:rPr>
              <a:t>set </a:t>
            </a:r>
            <a:r>
              <a:rPr sz="1200" dirty="0">
                <a:latin typeface="Lucida Sans Unicode"/>
                <a:cs typeface="Lucida Sans Unicode"/>
              </a:rPr>
              <a:t>of </a:t>
            </a:r>
            <a:r>
              <a:rPr sz="1200" spc="-5" dirty="0">
                <a:latin typeface="Lucida Sans Unicode"/>
                <a:cs typeface="Lucida Sans Unicode"/>
              </a:rPr>
              <a:t>resources specifically designed </a:t>
            </a:r>
            <a:r>
              <a:rPr sz="1200" dirty="0">
                <a:latin typeface="Lucida Sans Unicode"/>
                <a:cs typeface="Lucida Sans Unicode"/>
              </a:rPr>
              <a:t>for </a:t>
            </a:r>
            <a:r>
              <a:rPr sz="1200" spc="-5" dirty="0">
                <a:latin typeface="Lucida Sans Unicode"/>
                <a:cs typeface="Lucida Sans Unicode"/>
              </a:rPr>
              <a:t>anyone looking </a:t>
            </a:r>
            <a:r>
              <a:rPr sz="1200" dirty="0">
                <a:latin typeface="Lucida Sans Unicode"/>
                <a:cs typeface="Lucida Sans Unicode"/>
              </a:rPr>
              <a:t>to, or in  </a:t>
            </a:r>
            <a:r>
              <a:rPr sz="1200" spc="-5" dirty="0">
                <a:latin typeface="Lucida Sans Unicode"/>
                <a:cs typeface="Lucida Sans Unicode"/>
              </a:rPr>
              <a:t>the </a:t>
            </a:r>
            <a:r>
              <a:rPr sz="1200" spc="-35" dirty="0">
                <a:latin typeface="Lucida Sans Unicode"/>
                <a:cs typeface="Lucida Sans Unicode"/>
              </a:rPr>
              <a:t>process </a:t>
            </a:r>
            <a:r>
              <a:rPr sz="1200" spc="-30" dirty="0">
                <a:latin typeface="Lucida Sans Unicode"/>
                <a:cs typeface="Lucida Sans Unicode"/>
              </a:rPr>
              <a:t>of, </a:t>
            </a:r>
            <a:r>
              <a:rPr sz="1200" spc="-35" dirty="0">
                <a:latin typeface="Lucida Sans Unicode"/>
                <a:cs typeface="Lucida Sans Unicode"/>
              </a:rPr>
              <a:t>starting a social enterprise </a:t>
            </a:r>
            <a:r>
              <a:rPr sz="1200" spc="-30" dirty="0">
                <a:latin typeface="Lucida Sans Unicode"/>
                <a:cs typeface="Lucida Sans Unicode"/>
              </a:rPr>
              <a:t>in </a:t>
            </a:r>
            <a:r>
              <a:rPr sz="1200" spc="-35" dirty="0">
                <a:latin typeface="Lucida Sans Unicode"/>
                <a:cs typeface="Lucida Sans Unicode"/>
              </a:rPr>
              <a:t>Australia. The resources consist </a:t>
            </a:r>
            <a:r>
              <a:rPr sz="1200" spc="-30" dirty="0">
                <a:latin typeface="Lucida Sans Unicode"/>
                <a:cs typeface="Lucida Sans Unicode"/>
              </a:rPr>
              <a:t>of </a:t>
            </a:r>
            <a:r>
              <a:rPr sz="1200" spc="-35" dirty="0">
                <a:latin typeface="Lucida Sans Unicode"/>
                <a:cs typeface="Lucida Sans Unicode"/>
              </a:rPr>
              <a:t>videos, </a:t>
            </a:r>
            <a:r>
              <a:rPr sz="1200" spc="-40" dirty="0">
                <a:latin typeface="Lucida Sans Unicode"/>
                <a:cs typeface="Lucida Sans Unicode"/>
              </a:rPr>
              <a:t>accompanying </a:t>
            </a:r>
            <a:r>
              <a:rPr sz="1200" spc="-35" dirty="0">
                <a:latin typeface="Lucida Sans Unicode"/>
                <a:cs typeface="Lucida Sans Unicode"/>
              </a:rPr>
              <a:t>resources  </a:t>
            </a:r>
            <a:r>
              <a:rPr sz="1200" spc="-40" dirty="0">
                <a:latin typeface="Lucida Sans Unicode"/>
                <a:cs typeface="Lucida Sans Unicode"/>
              </a:rPr>
              <a:t>and </a:t>
            </a:r>
            <a:r>
              <a:rPr sz="1200" spc="-35" dirty="0">
                <a:latin typeface="Lucida Sans Unicode"/>
                <a:cs typeface="Lucida Sans Unicode"/>
              </a:rPr>
              <a:t>a </a:t>
            </a:r>
            <a:r>
              <a:rPr sz="1200" spc="-5" dirty="0">
                <a:latin typeface="Lucida Sans Unicode"/>
                <a:cs typeface="Lucida Sans Unicode"/>
              </a:rPr>
              <a:t>workbook.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328295" algn="just">
              <a:lnSpc>
                <a:spcPct val="116300"/>
              </a:lnSpc>
            </a:pPr>
            <a:r>
              <a:rPr sz="1200" spc="-35" dirty="0">
                <a:latin typeface="Lucida Sans Unicode"/>
                <a:cs typeface="Lucida Sans Unicode"/>
              </a:rPr>
              <a:t>The Social Enterprise </a:t>
            </a:r>
            <a:r>
              <a:rPr sz="1200" spc="-40" dirty="0">
                <a:latin typeface="Lucida Sans Unicode"/>
                <a:cs typeface="Lucida Sans Unicode"/>
              </a:rPr>
              <a:t>Fundamentals </a:t>
            </a:r>
            <a:r>
              <a:rPr sz="1200" spc="-35" dirty="0">
                <a:latin typeface="Lucida Sans Unicode"/>
                <a:cs typeface="Lucida Sans Unicode"/>
              </a:rPr>
              <a:t>are </a:t>
            </a:r>
            <a:r>
              <a:rPr sz="1200" spc="-40" dirty="0">
                <a:latin typeface="Lucida Sans Unicode"/>
                <a:cs typeface="Lucida Sans Unicode"/>
              </a:rPr>
              <a:t>an </a:t>
            </a:r>
            <a:r>
              <a:rPr sz="1200" spc="-30" dirty="0">
                <a:latin typeface="Lucida Sans Unicode"/>
                <a:cs typeface="Lucida Sans Unicode"/>
              </a:rPr>
              <a:t>initiative of </a:t>
            </a:r>
            <a:r>
              <a:rPr sz="1200" spc="-35" dirty="0">
                <a:latin typeface="Lucida Sans Unicode"/>
                <a:cs typeface="Lucida Sans Unicode"/>
              </a:rPr>
              <a:t>the </a:t>
            </a:r>
            <a:r>
              <a:rPr sz="1200" spc="-40" dirty="0">
                <a:latin typeface="Lucida Sans Unicode"/>
                <a:cs typeface="Lucida Sans Unicode"/>
              </a:rPr>
              <a:t>Swinburne </a:t>
            </a:r>
            <a:r>
              <a:rPr sz="1200" spc="-35" dirty="0">
                <a:latin typeface="Lucida Sans Unicode"/>
                <a:cs typeface="Lucida Sans Unicode"/>
              </a:rPr>
              <a:t>Social Startup Studio, part </a:t>
            </a:r>
            <a:r>
              <a:rPr sz="1200" spc="-30" dirty="0">
                <a:latin typeface="Lucida Sans Unicode"/>
                <a:cs typeface="Lucida Sans Unicode"/>
              </a:rPr>
              <a:t>of </a:t>
            </a:r>
            <a:r>
              <a:rPr sz="1200" spc="-35" dirty="0">
                <a:latin typeface="Lucida Sans Unicode"/>
                <a:cs typeface="Lucida Sans Unicode"/>
              </a:rPr>
              <a:t>the  </a:t>
            </a:r>
            <a:r>
              <a:rPr sz="1200" spc="-40" dirty="0">
                <a:latin typeface="Lucida Sans Unicode"/>
                <a:cs typeface="Lucida Sans Unicode"/>
              </a:rPr>
              <a:t>Centre </a:t>
            </a:r>
            <a:r>
              <a:rPr sz="1200" spc="-30" dirty="0">
                <a:latin typeface="Lucida Sans Unicode"/>
                <a:cs typeface="Lucida Sans Unicode"/>
              </a:rPr>
              <a:t>for </a:t>
            </a:r>
            <a:r>
              <a:rPr sz="1200" spc="-35" dirty="0">
                <a:latin typeface="Lucida Sans Unicode"/>
                <a:cs typeface="Lucida Sans Unicode"/>
              </a:rPr>
              <a:t>Social Impact, </a:t>
            </a:r>
            <a:r>
              <a:rPr sz="1200" spc="-40" dirty="0">
                <a:latin typeface="Lucida Sans Unicode"/>
                <a:cs typeface="Lucida Sans Unicode"/>
              </a:rPr>
              <a:t>Swinburne </a:t>
            </a:r>
            <a:r>
              <a:rPr sz="1200" spc="-35" dirty="0">
                <a:latin typeface="Lucida Sans Unicode"/>
                <a:cs typeface="Lucida Sans Unicode"/>
              </a:rPr>
              <a:t>University </a:t>
            </a:r>
            <a:r>
              <a:rPr sz="1200" spc="-30" dirty="0">
                <a:latin typeface="Lucida Sans Unicode"/>
                <a:cs typeface="Lucida Sans Unicode"/>
              </a:rPr>
              <a:t>of </a:t>
            </a:r>
            <a:r>
              <a:rPr sz="1200" spc="-35" dirty="0">
                <a:latin typeface="Lucida Sans Unicode"/>
                <a:cs typeface="Lucida Sans Unicode"/>
              </a:rPr>
              <a:t>Technology, </a:t>
            </a:r>
            <a:r>
              <a:rPr sz="1200" spc="-40" dirty="0">
                <a:latin typeface="Lucida Sans Unicode"/>
                <a:cs typeface="Lucida Sans Unicode"/>
              </a:rPr>
              <a:t>Melbourne. They have been developed </a:t>
            </a:r>
            <a:r>
              <a:rPr sz="1200" spc="-35" dirty="0">
                <a:latin typeface="Lucida Sans Unicode"/>
                <a:cs typeface="Lucida Sans Unicode"/>
              </a:rPr>
              <a:t>with  </a:t>
            </a:r>
            <a:r>
              <a:rPr sz="1200" spc="-40" dirty="0">
                <a:latin typeface="Lucida Sans Unicode"/>
                <a:cs typeface="Lucida Sans Unicode"/>
              </a:rPr>
              <a:t>generous support </a:t>
            </a:r>
            <a:r>
              <a:rPr sz="1200" spc="-70" dirty="0">
                <a:latin typeface="Lucida Sans Unicode"/>
                <a:cs typeface="Lucida Sans Unicode"/>
              </a:rPr>
              <a:t>from </a:t>
            </a:r>
            <a:r>
              <a:rPr sz="1200" spc="-65" dirty="0">
                <a:latin typeface="Lucida Sans Unicode"/>
                <a:cs typeface="Lucida Sans Unicode"/>
              </a:rPr>
              <a:t>the </a:t>
            </a:r>
            <a:r>
              <a:rPr sz="1200" spc="-55" dirty="0">
                <a:latin typeface="Lucida Sans Unicode"/>
                <a:cs typeface="Lucida Sans Unicode"/>
              </a:rPr>
              <a:t>Victorian </a:t>
            </a:r>
            <a:r>
              <a:rPr sz="1200" spc="-70" dirty="0">
                <a:latin typeface="Lucida Sans Unicode"/>
                <a:cs typeface="Lucida Sans Unicode"/>
              </a:rPr>
              <a:t>Government Department </a:t>
            </a:r>
            <a:r>
              <a:rPr sz="1200" spc="-45" dirty="0">
                <a:latin typeface="Lucida Sans Unicode"/>
                <a:cs typeface="Lucida Sans Unicode"/>
              </a:rPr>
              <a:t>of </a:t>
            </a:r>
            <a:r>
              <a:rPr sz="1200" spc="-65" dirty="0">
                <a:latin typeface="Lucida Sans Unicode"/>
                <a:cs typeface="Lucida Sans Unicode"/>
              </a:rPr>
              <a:t>Jobs, </a:t>
            </a:r>
            <a:r>
              <a:rPr sz="1200" spc="-30" dirty="0">
                <a:latin typeface="Lucida Sans Unicode"/>
                <a:cs typeface="Lucida Sans Unicode"/>
              </a:rPr>
              <a:t>Precincts </a:t>
            </a:r>
            <a:r>
              <a:rPr sz="1200" spc="-65" dirty="0">
                <a:latin typeface="Lucida Sans Unicode"/>
                <a:cs typeface="Lucida Sans Unicode"/>
              </a:rPr>
              <a:t>and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spc="-55" dirty="0">
                <a:latin typeface="Lucida Sans Unicode"/>
                <a:cs typeface="Lucida Sans Unicode"/>
              </a:rPr>
              <a:t>Regions.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870" y="4212589"/>
            <a:ext cx="6412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u="heavy" spc="-114" dirty="0">
                <a:uFill>
                  <a:solidFill>
                    <a:srgbClr val="000000"/>
                  </a:solidFill>
                </a:uFill>
                <a:latin typeface="Bryndan Write"/>
                <a:cs typeface="Bryndan Write"/>
                <a:hlinkClick r:id="rId2"/>
              </a:rPr>
              <a:t>https://www.socialstartupstudio.com.au</a:t>
            </a:r>
            <a:endParaRPr sz="3200">
              <a:latin typeface="Bryndan Write"/>
              <a:cs typeface="Bryndan Writ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2575" y="831341"/>
            <a:ext cx="7595527" cy="92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6630670"/>
            <a:ext cx="2054859" cy="621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2579" y="6543675"/>
            <a:ext cx="1269362" cy="710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0521" y="6612890"/>
            <a:ext cx="3124414" cy="645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721996"/>
            <a:ext cx="7553934" cy="922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3214" y="5427345"/>
            <a:ext cx="7565377" cy="200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9509" y="4879975"/>
            <a:ext cx="1579232" cy="143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580" y="294830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31115" y="0"/>
                </a:moveTo>
                <a:lnTo>
                  <a:pt x="24130" y="0"/>
                </a:lnTo>
                <a:lnTo>
                  <a:pt x="0" y="24130"/>
                </a:lnTo>
                <a:lnTo>
                  <a:pt x="0" y="31115"/>
                </a:lnTo>
                <a:lnTo>
                  <a:pt x="20320" y="54610"/>
                </a:lnTo>
                <a:lnTo>
                  <a:pt x="24130" y="55245"/>
                </a:lnTo>
                <a:lnTo>
                  <a:pt x="31115" y="55245"/>
                </a:lnTo>
                <a:lnTo>
                  <a:pt x="55245" y="31115"/>
                </a:lnTo>
                <a:lnTo>
                  <a:pt x="55245" y="24130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5277" y="1810004"/>
            <a:ext cx="6165215" cy="6953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735"/>
              </a:spcBef>
            </a:pPr>
            <a:r>
              <a:rPr sz="2400" b="0" spc="-225" dirty="0">
                <a:latin typeface="Bryndan Write"/>
                <a:cs typeface="Bryndan Write"/>
              </a:rPr>
              <a:t>How </a:t>
            </a:r>
            <a:r>
              <a:rPr sz="2400" b="0" spc="-165" dirty="0">
                <a:latin typeface="Bryndan Write"/>
                <a:cs typeface="Bryndan Write"/>
              </a:rPr>
              <a:t>to </a:t>
            </a:r>
            <a:r>
              <a:rPr sz="2400" b="0" spc="-170" dirty="0">
                <a:latin typeface="Bryndan Write"/>
                <a:cs typeface="Bryndan Write"/>
              </a:rPr>
              <a:t>use </a:t>
            </a:r>
            <a:r>
              <a:rPr sz="2400" b="0" spc="-150" dirty="0">
                <a:latin typeface="Bryndan Write"/>
                <a:cs typeface="Bryndan Write"/>
              </a:rPr>
              <a:t>this</a:t>
            </a:r>
            <a:r>
              <a:rPr sz="2400" b="0" dirty="0">
                <a:latin typeface="Bryndan Write"/>
                <a:cs typeface="Bryndan Write"/>
              </a:rPr>
              <a:t> </a:t>
            </a:r>
            <a:r>
              <a:rPr sz="2400" b="0" spc="-195" dirty="0">
                <a:latin typeface="Bryndan Write"/>
                <a:cs typeface="Bryndan Write"/>
              </a:rPr>
              <a:t>Workbook</a:t>
            </a:r>
            <a:endParaRPr sz="24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This Workbook accompanies The Studio's Social Enterprise Fundamentals</a:t>
            </a:r>
            <a:r>
              <a:rPr sz="1200" b="0" spc="11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b="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5132" y="2654299"/>
            <a:ext cx="7845425" cy="236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marR="2920365" indent="-259079">
              <a:lnSpc>
                <a:spcPct val="106300"/>
              </a:lnSpc>
              <a:spcBef>
                <a:spcPts val="100"/>
              </a:spcBef>
            </a:pP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6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consists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four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key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topics: 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Introducing social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endParaRPr sz="1200" dirty="0">
              <a:latin typeface="Lucida Sans Unicode"/>
              <a:cs typeface="Lucida Sans Unicode"/>
            </a:endParaRPr>
          </a:p>
          <a:p>
            <a:pPr marL="27241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Designing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impact</a:t>
            </a:r>
            <a:endParaRPr sz="1200" dirty="0">
              <a:latin typeface="Lucida Sans Unicode"/>
              <a:cs typeface="Lucida Sans Unicode"/>
            </a:endParaRPr>
          </a:p>
          <a:p>
            <a:pPr marL="272415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20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business</a:t>
            </a:r>
            <a:r>
              <a:rPr sz="1200" spc="-21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model</a:t>
            </a:r>
            <a:r>
              <a:rPr sz="1200" spc="-21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elements</a:t>
            </a:r>
            <a:endParaRPr sz="1200" dirty="0">
              <a:latin typeface="Lucida Sans Unicode"/>
              <a:cs typeface="Lucida Sans Unicode"/>
            </a:endParaRPr>
          </a:p>
          <a:p>
            <a:pPr marL="272415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Thinking</a:t>
            </a:r>
            <a:r>
              <a:rPr sz="1200" spc="-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0" dirty="0">
                <a:solidFill>
                  <a:srgbClr val="0D121A"/>
                </a:solidFill>
                <a:latin typeface="Lucida Sans Unicode"/>
                <a:cs typeface="Lucida Sans Unicode"/>
              </a:rPr>
              <a:t>aboutfeasibility</a:t>
            </a:r>
            <a:endParaRPr sz="1200" dirty="0">
              <a:latin typeface="Lucida Sans Unicode"/>
              <a:cs typeface="Lucida Sans Unicode"/>
            </a:endParaRPr>
          </a:p>
          <a:p>
            <a:pPr marL="12700" marR="272415">
              <a:lnSpc>
                <a:spcPct val="113799"/>
              </a:lnSpc>
              <a:spcBef>
                <a:spcPts val="940"/>
              </a:spcBef>
            </a:pPr>
            <a:r>
              <a:rPr sz="1200" spc="-40" dirty="0">
                <a:latin typeface="Lucida Sans Unicode"/>
                <a:cs typeface="Lucida Sans Unicode"/>
              </a:rPr>
              <a:t>Each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topic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includes: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a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series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of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short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videos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that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cover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basics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of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each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topic;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additional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links,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information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and  </a:t>
            </a:r>
            <a:r>
              <a:rPr sz="1200" spc="-5" dirty="0">
                <a:latin typeface="Lucida Sans Unicode"/>
                <a:cs typeface="Lucida Sans Unicode"/>
              </a:rPr>
              <a:t>resources;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related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exercises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and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tools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in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this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Workbook;</a:t>
            </a:r>
            <a:r>
              <a:rPr sz="1200" spc="-1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and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series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of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online</a:t>
            </a:r>
            <a:r>
              <a:rPr sz="1200" spc="-1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workshops.</a:t>
            </a:r>
            <a:endParaRPr sz="1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4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799"/>
              </a:lnSpc>
            </a:pPr>
            <a:r>
              <a:rPr sz="1200" spc="-45" dirty="0">
                <a:latin typeface="Lucida Sans Unicode"/>
                <a:cs typeface="Lucida Sans Unicode"/>
              </a:rPr>
              <a:t>We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suggest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you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watch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videos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for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a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topic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and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then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complete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relevant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Workbook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pages.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You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can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then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register  </a:t>
            </a:r>
            <a:r>
              <a:rPr sz="1200" spc="-30" dirty="0">
                <a:latin typeface="Lucida Sans Unicode"/>
                <a:cs typeface="Lucida Sans Unicode"/>
              </a:rPr>
              <a:t>to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join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online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workshop.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workshops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will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build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on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content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of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videos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and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Workbook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exercises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–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you  </a:t>
            </a:r>
            <a:r>
              <a:rPr sz="1200" spc="-5" dirty="0">
                <a:latin typeface="Lucida Sans Unicode"/>
                <a:cs typeface="Lucida Sans Unicode"/>
              </a:rPr>
              <a:t>will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be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guided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to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apply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your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new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knowledge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and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have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the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opportunity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to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ask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questions.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41307" y="5014472"/>
            <a:ext cx="1155700" cy="9385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180"/>
              </a:lnSpc>
              <a:spcBef>
                <a:spcPts val="15"/>
              </a:spcBef>
            </a:pPr>
            <a:r>
              <a:rPr sz="900" b="0" spc="10" dirty="0">
                <a:latin typeface="Open Sans Light"/>
                <a:cs typeface="Open Sans Light"/>
              </a:rPr>
              <a:t>For </a:t>
            </a:r>
            <a:r>
              <a:rPr sz="900" b="0" spc="15" dirty="0">
                <a:latin typeface="Open Sans Light"/>
                <a:cs typeface="Open Sans Light"/>
              </a:rPr>
              <a:t>more</a:t>
            </a:r>
            <a:r>
              <a:rPr sz="900" b="0" spc="-2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information  </a:t>
            </a:r>
            <a:r>
              <a:rPr sz="900" b="0" spc="15" dirty="0">
                <a:latin typeface="Open Sans Light"/>
                <a:cs typeface="Open Sans Light"/>
              </a:rPr>
              <a:t>about </a:t>
            </a:r>
            <a:r>
              <a:rPr sz="900" b="0" spc="10" dirty="0">
                <a:latin typeface="Open Sans Light"/>
                <a:cs typeface="Open Sans Light"/>
              </a:rPr>
              <a:t>the</a:t>
            </a:r>
            <a:r>
              <a:rPr sz="900" b="0" spc="-2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Social</a:t>
            </a:r>
            <a:endParaRPr sz="900">
              <a:latin typeface="Open Sans Light"/>
              <a:cs typeface="Open Sans Light"/>
            </a:endParaRPr>
          </a:p>
          <a:p>
            <a:pPr marL="196850" marR="184785" indent="635" algn="ctr">
              <a:lnSpc>
                <a:spcPts val="1240"/>
              </a:lnSpc>
              <a:spcBef>
                <a:spcPts val="20"/>
              </a:spcBef>
            </a:pPr>
            <a:r>
              <a:rPr sz="900" b="0" spc="10" dirty="0">
                <a:latin typeface="Open Sans Light"/>
                <a:cs typeface="Open Sans Light"/>
              </a:rPr>
              <a:t>Enterprise  </a:t>
            </a:r>
            <a:r>
              <a:rPr sz="900" b="0" spc="15" dirty="0">
                <a:latin typeface="Open Sans Light"/>
                <a:cs typeface="Open Sans Light"/>
              </a:rPr>
              <a:t>Fun</a:t>
            </a:r>
            <a:r>
              <a:rPr sz="900" b="0" spc="20" dirty="0">
                <a:latin typeface="Open Sans Light"/>
                <a:cs typeface="Open Sans Light"/>
              </a:rPr>
              <a:t>d</a:t>
            </a:r>
            <a:r>
              <a:rPr sz="900" b="0" spc="15" dirty="0">
                <a:latin typeface="Open Sans Light"/>
                <a:cs typeface="Open Sans Light"/>
              </a:rPr>
              <a:t>a</a:t>
            </a:r>
            <a:r>
              <a:rPr sz="900" b="0" spc="25" dirty="0">
                <a:latin typeface="Open Sans Light"/>
                <a:cs typeface="Open Sans Light"/>
              </a:rPr>
              <a:t>me</a:t>
            </a:r>
            <a:r>
              <a:rPr sz="900" b="0" spc="15" dirty="0">
                <a:latin typeface="Open Sans Light"/>
                <a:cs typeface="Open Sans Light"/>
              </a:rPr>
              <a:t>n</a:t>
            </a:r>
            <a:r>
              <a:rPr sz="900" b="0" spc="0" dirty="0">
                <a:latin typeface="Open Sans Light"/>
                <a:cs typeface="Open Sans Light"/>
              </a:rPr>
              <a:t>t</a:t>
            </a:r>
            <a:r>
              <a:rPr sz="900" b="0" spc="10" dirty="0">
                <a:latin typeface="Open Sans Light"/>
                <a:cs typeface="Open Sans Light"/>
              </a:rPr>
              <a:t>als</a:t>
            </a:r>
            <a:endParaRPr sz="900">
              <a:latin typeface="Open Sans Light"/>
              <a:cs typeface="Open Sans Light"/>
            </a:endParaRPr>
          </a:p>
          <a:p>
            <a:pPr marL="128270" marR="115570" algn="ctr">
              <a:lnSpc>
                <a:spcPts val="1250"/>
              </a:lnSpc>
            </a:pPr>
            <a:r>
              <a:rPr sz="900" b="0" spc="15" dirty="0">
                <a:latin typeface="Open Sans Light"/>
                <a:cs typeface="Open Sans Light"/>
              </a:rPr>
              <a:t>Program </a:t>
            </a:r>
            <a:r>
              <a:rPr sz="900" b="0" spc="10" dirty="0">
                <a:latin typeface="Open Sans Light"/>
                <a:cs typeface="Open Sans Light"/>
              </a:rPr>
              <a:t>see</a:t>
            </a:r>
            <a:r>
              <a:rPr sz="900" b="0" spc="-75" dirty="0">
                <a:latin typeface="Open Sans Light"/>
                <a:cs typeface="Open Sans Light"/>
              </a:rPr>
              <a:t> </a:t>
            </a:r>
            <a:r>
              <a:rPr sz="900" b="0" spc="15" dirty="0">
                <a:latin typeface="Open Sans Light"/>
                <a:cs typeface="Open Sans Light"/>
              </a:rPr>
              <a:t>our  </a:t>
            </a:r>
            <a:r>
              <a:rPr sz="900" b="0" spc="10" dirty="0">
                <a:latin typeface="Open Sans Light"/>
                <a:cs typeface="Open Sans Light"/>
              </a:rPr>
              <a:t>website.</a:t>
            </a:r>
            <a:endParaRPr sz="9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4569" y="5039995"/>
            <a:ext cx="499109" cy="827405"/>
          </a:xfrm>
          <a:custGeom>
            <a:avLst/>
            <a:gdLst/>
            <a:ahLst/>
            <a:cxnLst/>
            <a:rect l="l" t="t" r="r" b="b"/>
            <a:pathLst>
              <a:path w="499109" h="827404">
                <a:moveTo>
                  <a:pt x="368934" y="542924"/>
                </a:moveTo>
                <a:lnTo>
                  <a:pt x="300355" y="755014"/>
                </a:lnTo>
                <a:lnTo>
                  <a:pt x="257809" y="767079"/>
                </a:lnTo>
                <a:lnTo>
                  <a:pt x="245109" y="770889"/>
                </a:lnTo>
                <a:lnTo>
                  <a:pt x="228599" y="779144"/>
                </a:lnTo>
                <a:lnTo>
                  <a:pt x="216534" y="791844"/>
                </a:lnTo>
                <a:lnTo>
                  <a:pt x="207009" y="808354"/>
                </a:lnTo>
                <a:lnTo>
                  <a:pt x="197484" y="827404"/>
                </a:lnTo>
                <a:lnTo>
                  <a:pt x="209549" y="826134"/>
                </a:lnTo>
                <a:lnTo>
                  <a:pt x="219074" y="826134"/>
                </a:lnTo>
                <a:lnTo>
                  <a:pt x="284480" y="814704"/>
                </a:lnTo>
                <a:lnTo>
                  <a:pt x="331470" y="801369"/>
                </a:lnTo>
                <a:lnTo>
                  <a:pt x="424814" y="769619"/>
                </a:lnTo>
                <a:lnTo>
                  <a:pt x="468630" y="742314"/>
                </a:lnTo>
                <a:lnTo>
                  <a:pt x="495300" y="699134"/>
                </a:lnTo>
                <a:lnTo>
                  <a:pt x="499109" y="687704"/>
                </a:lnTo>
                <a:lnTo>
                  <a:pt x="499109" y="680719"/>
                </a:lnTo>
                <a:lnTo>
                  <a:pt x="494664" y="674369"/>
                </a:lnTo>
                <a:lnTo>
                  <a:pt x="485775" y="666114"/>
                </a:lnTo>
                <a:lnTo>
                  <a:pt x="471169" y="654684"/>
                </a:lnTo>
                <a:lnTo>
                  <a:pt x="456564" y="642619"/>
                </a:lnTo>
                <a:lnTo>
                  <a:pt x="442594" y="629919"/>
                </a:lnTo>
                <a:lnTo>
                  <a:pt x="429259" y="617219"/>
                </a:lnTo>
                <a:lnTo>
                  <a:pt x="397509" y="580389"/>
                </a:lnTo>
                <a:lnTo>
                  <a:pt x="368934" y="542924"/>
                </a:lnTo>
                <a:close/>
              </a:path>
              <a:path w="499109" h="827404">
                <a:moveTo>
                  <a:pt x="141604" y="66674"/>
                </a:moveTo>
                <a:lnTo>
                  <a:pt x="88899" y="111124"/>
                </a:lnTo>
                <a:lnTo>
                  <a:pt x="58419" y="147954"/>
                </a:lnTo>
                <a:lnTo>
                  <a:pt x="33654" y="189229"/>
                </a:lnTo>
                <a:lnTo>
                  <a:pt x="15239" y="235584"/>
                </a:lnTo>
                <a:lnTo>
                  <a:pt x="3809" y="283844"/>
                </a:lnTo>
                <a:lnTo>
                  <a:pt x="0" y="331469"/>
                </a:lnTo>
                <a:lnTo>
                  <a:pt x="2539" y="378459"/>
                </a:lnTo>
                <a:lnTo>
                  <a:pt x="10794" y="424814"/>
                </a:lnTo>
                <a:lnTo>
                  <a:pt x="24129" y="470534"/>
                </a:lnTo>
                <a:lnTo>
                  <a:pt x="42544" y="515619"/>
                </a:lnTo>
                <a:lnTo>
                  <a:pt x="66674" y="561974"/>
                </a:lnTo>
                <a:lnTo>
                  <a:pt x="96519" y="603884"/>
                </a:lnTo>
                <a:lnTo>
                  <a:pt x="130809" y="641984"/>
                </a:lnTo>
                <a:lnTo>
                  <a:pt x="169544" y="675639"/>
                </a:lnTo>
                <a:lnTo>
                  <a:pt x="211454" y="705484"/>
                </a:lnTo>
                <a:lnTo>
                  <a:pt x="257174" y="732789"/>
                </a:lnTo>
                <a:lnTo>
                  <a:pt x="300355" y="755014"/>
                </a:lnTo>
                <a:lnTo>
                  <a:pt x="341010" y="629284"/>
                </a:lnTo>
                <a:lnTo>
                  <a:pt x="299720" y="629284"/>
                </a:lnTo>
                <a:lnTo>
                  <a:pt x="297814" y="628649"/>
                </a:lnTo>
                <a:lnTo>
                  <a:pt x="252094" y="595629"/>
                </a:lnTo>
                <a:lnTo>
                  <a:pt x="217804" y="565784"/>
                </a:lnTo>
                <a:lnTo>
                  <a:pt x="187324" y="532764"/>
                </a:lnTo>
                <a:lnTo>
                  <a:pt x="160019" y="496569"/>
                </a:lnTo>
                <a:lnTo>
                  <a:pt x="135889" y="457199"/>
                </a:lnTo>
                <a:lnTo>
                  <a:pt x="112394" y="408304"/>
                </a:lnTo>
                <a:lnTo>
                  <a:pt x="96519" y="357504"/>
                </a:lnTo>
                <a:lnTo>
                  <a:pt x="88264" y="304799"/>
                </a:lnTo>
                <a:lnTo>
                  <a:pt x="89534" y="250189"/>
                </a:lnTo>
                <a:lnTo>
                  <a:pt x="97154" y="203834"/>
                </a:lnTo>
                <a:lnTo>
                  <a:pt x="141604" y="66674"/>
                </a:lnTo>
                <a:close/>
              </a:path>
              <a:path w="499109" h="827404">
                <a:moveTo>
                  <a:pt x="300989" y="628649"/>
                </a:moveTo>
                <a:lnTo>
                  <a:pt x="299720" y="629284"/>
                </a:lnTo>
                <a:lnTo>
                  <a:pt x="304799" y="629284"/>
                </a:lnTo>
                <a:lnTo>
                  <a:pt x="300989" y="628649"/>
                </a:lnTo>
                <a:close/>
              </a:path>
              <a:path w="499109" h="827404">
                <a:moveTo>
                  <a:pt x="314324" y="442594"/>
                </a:moveTo>
                <a:lnTo>
                  <a:pt x="304799" y="443229"/>
                </a:lnTo>
                <a:lnTo>
                  <a:pt x="298449" y="450214"/>
                </a:lnTo>
                <a:lnTo>
                  <a:pt x="294005" y="458469"/>
                </a:lnTo>
                <a:lnTo>
                  <a:pt x="287020" y="461644"/>
                </a:lnTo>
                <a:lnTo>
                  <a:pt x="269239" y="474344"/>
                </a:lnTo>
                <a:lnTo>
                  <a:pt x="257174" y="491489"/>
                </a:lnTo>
                <a:lnTo>
                  <a:pt x="252094" y="511174"/>
                </a:lnTo>
                <a:lnTo>
                  <a:pt x="255904" y="532129"/>
                </a:lnTo>
                <a:lnTo>
                  <a:pt x="273049" y="569594"/>
                </a:lnTo>
                <a:lnTo>
                  <a:pt x="291464" y="606424"/>
                </a:lnTo>
                <a:lnTo>
                  <a:pt x="301624" y="622934"/>
                </a:lnTo>
                <a:lnTo>
                  <a:pt x="304799" y="629284"/>
                </a:lnTo>
                <a:lnTo>
                  <a:pt x="344805" y="506729"/>
                </a:lnTo>
                <a:lnTo>
                  <a:pt x="341630" y="501649"/>
                </a:lnTo>
                <a:lnTo>
                  <a:pt x="318134" y="458469"/>
                </a:lnTo>
                <a:lnTo>
                  <a:pt x="314959" y="452119"/>
                </a:lnTo>
                <a:lnTo>
                  <a:pt x="314324" y="442594"/>
                </a:lnTo>
                <a:close/>
              </a:path>
              <a:path w="499109" h="827404">
                <a:moveTo>
                  <a:pt x="344805" y="506729"/>
                </a:moveTo>
                <a:lnTo>
                  <a:pt x="304799" y="629284"/>
                </a:lnTo>
                <a:lnTo>
                  <a:pt x="341010" y="629284"/>
                </a:lnTo>
                <a:lnTo>
                  <a:pt x="368934" y="542924"/>
                </a:lnTo>
                <a:lnTo>
                  <a:pt x="368299" y="542289"/>
                </a:lnTo>
                <a:lnTo>
                  <a:pt x="344805" y="506729"/>
                </a:lnTo>
                <a:close/>
              </a:path>
              <a:path w="499109" h="827404">
                <a:moveTo>
                  <a:pt x="281305" y="0"/>
                </a:moveTo>
                <a:lnTo>
                  <a:pt x="274955" y="634"/>
                </a:lnTo>
                <a:lnTo>
                  <a:pt x="268605" y="1904"/>
                </a:lnTo>
                <a:lnTo>
                  <a:pt x="261619" y="3174"/>
                </a:lnTo>
                <a:lnTo>
                  <a:pt x="209549" y="26669"/>
                </a:lnTo>
                <a:lnTo>
                  <a:pt x="165099" y="50164"/>
                </a:lnTo>
                <a:lnTo>
                  <a:pt x="97154" y="203834"/>
                </a:lnTo>
                <a:lnTo>
                  <a:pt x="111124" y="161924"/>
                </a:lnTo>
                <a:lnTo>
                  <a:pt x="131444" y="123824"/>
                </a:lnTo>
                <a:lnTo>
                  <a:pt x="158749" y="90804"/>
                </a:lnTo>
                <a:lnTo>
                  <a:pt x="193674" y="62864"/>
                </a:lnTo>
                <a:lnTo>
                  <a:pt x="235584" y="40004"/>
                </a:lnTo>
                <a:lnTo>
                  <a:pt x="250189" y="34289"/>
                </a:lnTo>
                <a:lnTo>
                  <a:pt x="256539" y="29844"/>
                </a:lnTo>
                <a:lnTo>
                  <a:pt x="270509" y="18414"/>
                </a:lnTo>
                <a:lnTo>
                  <a:pt x="284480" y="6349"/>
                </a:lnTo>
                <a:lnTo>
                  <a:pt x="28130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5580" y="314197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4" h="55880">
                <a:moveTo>
                  <a:pt x="31115" y="0"/>
                </a:moveTo>
                <a:lnTo>
                  <a:pt x="24130" y="0"/>
                </a:lnTo>
                <a:lnTo>
                  <a:pt x="0" y="24129"/>
                </a:lnTo>
                <a:lnTo>
                  <a:pt x="0" y="31749"/>
                </a:lnTo>
                <a:lnTo>
                  <a:pt x="20320" y="55244"/>
                </a:lnTo>
                <a:lnTo>
                  <a:pt x="24130" y="55879"/>
                </a:lnTo>
                <a:lnTo>
                  <a:pt x="31115" y="55879"/>
                </a:lnTo>
                <a:lnTo>
                  <a:pt x="55245" y="31749"/>
                </a:lnTo>
                <a:lnTo>
                  <a:pt x="55245" y="24129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5580" y="33369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31115" y="0"/>
                </a:moveTo>
                <a:lnTo>
                  <a:pt x="24130" y="0"/>
                </a:lnTo>
                <a:lnTo>
                  <a:pt x="0" y="24130"/>
                </a:lnTo>
                <a:lnTo>
                  <a:pt x="0" y="31115"/>
                </a:lnTo>
                <a:lnTo>
                  <a:pt x="20320" y="54610"/>
                </a:lnTo>
                <a:lnTo>
                  <a:pt x="24130" y="55245"/>
                </a:lnTo>
                <a:lnTo>
                  <a:pt x="31115" y="55245"/>
                </a:lnTo>
                <a:lnTo>
                  <a:pt x="55245" y="31115"/>
                </a:lnTo>
                <a:lnTo>
                  <a:pt x="55245" y="24130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5580" y="3531870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31115" y="0"/>
                </a:moveTo>
                <a:lnTo>
                  <a:pt x="24130" y="0"/>
                </a:lnTo>
                <a:lnTo>
                  <a:pt x="0" y="24130"/>
                </a:lnTo>
                <a:lnTo>
                  <a:pt x="0" y="31115"/>
                </a:lnTo>
                <a:lnTo>
                  <a:pt x="20320" y="54610"/>
                </a:lnTo>
                <a:lnTo>
                  <a:pt x="24130" y="55245"/>
                </a:lnTo>
                <a:lnTo>
                  <a:pt x="31115" y="55245"/>
                </a:lnTo>
                <a:lnTo>
                  <a:pt x="55245" y="31115"/>
                </a:lnTo>
                <a:lnTo>
                  <a:pt x="55245" y="24130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2575" y="5039995"/>
            <a:ext cx="8920480" cy="2445385"/>
          </a:xfrm>
          <a:custGeom>
            <a:avLst/>
            <a:gdLst/>
            <a:ahLst/>
            <a:cxnLst/>
            <a:rect l="l" t="t" r="r" b="b"/>
            <a:pathLst>
              <a:path w="8920480" h="2445384">
                <a:moveTo>
                  <a:pt x="0" y="2445385"/>
                </a:moveTo>
                <a:lnTo>
                  <a:pt x="8920480" y="2445385"/>
                </a:lnTo>
                <a:lnTo>
                  <a:pt x="8920480" y="0"/>
                </a:lnTo>
                <a:lnTo>
                  <a:pt x="0" y="0"/>
                </a:lnTo>
                <a:lnTo>
                  <a:pt x="0" y="2445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4014" y="5085715"/>
            <a:ext cx="6048006" cy="2005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0140" y="4838065"/>
            <a:ext cx="1456690" cy="361315"/>
          </a:xfrm>
          <a:custGeom>
            <a:avLst/>
            <a:gdLst/>
            <a:ahLst/>
            <a:cxnLst/>
            <a:rect l="l" t="t" r="r" b="b"/>
            <a:pathLst>
              <a:path w="1456690" h="361314">
                <a:moveTo>
                  <a:pt x="0" y="361314"/>
                </a:moveTo>
                <a:lnTo>
                  <a:pt x="1456690" y="361314"/>
                </a:lnTo>
                <a:lnTo>
                  <a:pt x="1456690" y="0"/>
                </a:lnTo>
                <a:lnTo>
                  <a:pt x="0" y="0"/>
                </a:lnTo>
                <a:lnTo>
                  <a:pt x="0" y="361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E598EE-2635-B493-CA28-1062E2C44A4D}"/>
              </a:ext>
            </a:extLst>
          </p:cNvPr>
          <p:cNvGrpSpPr/>
          <p:nvPr/>
        </p:nvGrpSpPr>
        <p:grpSpPr>
          <a:xfrm>
            <a:off x="7785100" y="4848225"/>
            <a:ext cx="1579245" cy="1534160"/>
            <a:chOff x="0" y="0"/>
            <a:chExt cx="1579245" cy="15341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4B574B-A40B-A5D1-2185-72C2C3B48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79245" cy="1534160"/>
            </a:xfrm>
            <a:prstGeom prst="rect">
              <a:avLst/>
            </a:prstGeom>
            <a:noFill/>
          </p:spPr>
        </p:pic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FBD2DAE-C2DF-55CE-1F5C-00835EF91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58" y="63796"/>
              <a:ext cx="1316990" cy="1009650"/>
            </a:xfrm>
            <a:custGeom>
              <a:avLst/>
              <a:gdLst>
                <a:gd name="connsiteX0" fmla="*/ 0 w 1488440"/>
                <a:gd name="connsiteY0" fmla="*/ 159388 h 956310"/>
                <a:gd name="connsiteX1" fmla="*/ 159388 w 1488440"/>
                <a:gd name="connsiteY1" fmla="*/ 0 h 956310"/>
                <a:gd name="connsiteX2" fmla="*/ 1329052 w 1488440"/>
                <a:gd name="connsiteY2" fmla="*/ 0 h 956310"/>
                <a:gd name="connsiteX3" fmla="*/ 1488440 w 1488440"/>
                <a:gd name="connsiteY3" fmla="*/ 159388 h 956310"/>
                <a:gd name="connsiteX4" fmla="*/ 1488440 w 1488440"/>
                <a:gd name="connsiteY4" fmla="*/ 796922 h 956310"/>
                <a:gd name="connsiteX5" fmla="*/ 1329052 w 1488440"/>
                <a:gd name="connsiteY5" fmla="*/ 956310 h 956310"/>
                <a:gd name="connsiteX6" fmla="*/ 159388 w 1488440"/>
                <a:gd name="connsiteY6" fmla="*/ 956310 h 956310"/>
                <a:gd name="connsiteX7" fmla="*/ 0 w 1488440"/>
                <a:gd name="connsiteY7" fmla="*/ 796922 h 956310"/>
                <a:gd name="connsiteX8" fmla="*/ 0 w 1488440"/>
                <a:gd name="connsiteY8" fmla="*/ 159388 h 956310"/>
                <a:gd name="connsiteX0" fmla="*/ 0 w 1488440"/>
                <a:gd name="connsiteY0" fmla="*/ 159388 h 956310"/>
                <a:gd name="connsiteX1" fmla="*/ 159388 w 1488440"/>
                <a:gd name="connsiteY1" fmla="*/ 0 h 956310"/>
                <a:gd name="connsiteX2" fmla="*/ 1329052 w 1488440"/>
                <a:gd name="connsiteY2" fmla="*/ 0 h 956310"/>
                <a:gd name="connsiteX3" fmla="*/ 1488440 w 1488440"/>
                <a:gd name="connsiteY3" fmla="*/ 159388 h 956310"/>
                <a:gd name="connsiteX4" fmla="*/ 1488440 w 1488440"/>
                <a:gd name="connsiteY4" fmla="*/ 796922 h 956310"/>
                <a:gd name="connsiteX5" fmla="*/ 1329052 w 1488440"/>
                <a:gd name="connsiteY5" fmla="*/ 956310 h 956310"/>
                <a:gd name="connsiteX6" fmla="*/ 159388 w 1488440"/>
                <a:gd name="connsiteY6" fmla="*/ 956310 h 956310"/>
                <a:gd name="connsiteX7" fmla="*/ 95693 w 1488440"/>
                <a:gd name="connsiteY7" fmla="*/ 775657 h 956310"/>
                <a:gd name="connsiteX8" fmla="*/ 0 w 1488440"/>
                <a:gd name="connsiteY8" fmla="*/ 159388 h 956310"/>
                <a:gd name="connsiteX0" fmla="*/ 0 w 1424645"/>
                <a:gd name="connsiteY0" fmla="*/ 170020 h 956310"/>
                <a:gd name="connsiteX1" fmla="*/ 95593 w 1424645"/>
                <a:gd name="connsiteY1" fmla="*/ 0 h 956310"/>
                <a:gd name="connsiteX2" fmla="*/ 1265257 w 1424645"/>
                <a:gd name="connsiteY2" fmla="*/ 0 h 956310"/>
                <a:gd name="connsiteX3" fmla="*/ 1424645 w 1424645"/>
                <a:gd name="connsiteY3" fmla="*/ 159388 h 956310"/>
                <a:gd name="connsiteX4" fmla="*/ 1424645 w 1424645"/>
                <a:gd name="connsiteY4" fmla="*/ 796922 h 956310"/>
                <a:gd name="connsiteX5" fmla="*/ 1265257 w 1424645"/>
                <a:gd name="connsiteY5" fmla="*/ 956310 h 956310"/>
                <a:gd name="connsiteX6" fmla="*/ 95593 w 1424645"/>
                <a:gd name="connsiteY6" fmla="*/ 956310 h 956310"/>
                <a:gd name="connsiteX7" fmla="*/ 31898 w 1424645"/>
                <a:gd name="connsiteY7" fmla="*/ 775657 h 956310"/>
                <a:gd name="connsiteX8" fmla="*/ 0 w 1424645"/>
                <a:gd name="connsiteY8" fmla="*/ 170020 h 956310"/>
                <a:gd name="connsiteX0" fmla="*/ 0 w 1424645"/>
                <a:gd name="connsiteY0" fmla="*/ 170020 h 956310"/>
                <a:gd name="connsiteX1" fmla="*/ 95593 w 1424645"/>
                <a:gd name="connsiteY1" fmla="*/ 0 h 956310"/>
                <a:gd name="connsiteX2" fmla="*/ 1265257 w 1424645"/>
                <a:gd name="connsiteY2" fmla="*/ 0 h 956310"/>
                <a:gd name="connsiteX3" fmla="*/ 1424645 w 1424645"/>
                <a:gd name="connsiteY3" fmla="*/ 159388 h 956310"/>
                <a:gd name="connsiteX4" fmla="*/ 1424645 w 1424645"/>
                <a:gd name="connsiteY4" fmla="*/ 796922 h 956310"/>
                <a:gd name="connsiteX5" fmla="*/ 1265257 w 1424645"/>
                <a:gd name="connsiteY5" fmla="*/ 956310 h 956310"/>
                <a:gd name="connsiteX6" fmla="*/ 308295 w 1424645"/>
                <a:gd name="connsiteY6" fmla="*/ 956310 h 956310"/>
                <a:gd name="connsiteX7" fmla="*/ 31898 w 1424645"/>
                <a:gd name="connsiteY7" fmla="*/ 775657 h 956310"/>
                <a:gd name="connsiteX8" fmla="*/ 0 w 1424645"/>
                <a:gd name="connsiteY8" fmla="*/ 170020 h 956310"/>
                <a:gd name="connsiteX0" fmla="*/ 0 w 1424645"/>
                <a:gd name="connsiteY0" fmla="*/ 170020 h 956310"/>
                <a:gd name="connsiteX1" fmla="*/ 95593 w 1424645"/>
                <a:gd name="connsiteY1" fmla="*/ 0 h 956310"/>
                <a:gd name="connsiteX2" fmla="*/ 1265257 w 1424645"/>
                <a:gd name="connsiteY2" fmla="*/ 0 h 956310"/>
                <a:gd name="connsiteX3" fmla="*/ 1360835 w 1424645"/>
                <a:gd name="connsiteY3" fmla="*/ 223184 h 956310"/>
                <a:gd name="connsiteX4" fmla="*/ 1424645 w 1424645"/>
                <a:gd name="connsiteY4" fmla="*/ 796922 h 956310"/>
                <a:gd name="connsiteX5" fmla="*/ 1265257 w 1424645"/>
                <a:gd name="connsiteY5" fmla="*/ 956310 h 956310"/>
                <a:gd name="connsiteX6" fmla="*/ 308295 w 1424645"/>
                <a:gd name="connsiteY6" fmla="*/ 956310 h 956310"/>
                <a:gd name="connsiteX7" fmla="*/ 31898 w 1424645"/>
                <a:gd name="connsiteY7" fmla="*/ 775657 h 956310"/>
                <a:gd name="connsiteX8" fmla="*/ 0 w 1424645"/>
                <a:gd name="connsiteY8" fmla="*/ 170020 h 956310"/>
                <a:gd name="connsiteX0" fmla="*/ 0 w 1424645"/>
                <a:gd name="connsiteY0" fmla="*/ 170020 h 956310"/>
                <a:gd name="connsiteX1" fmla="*/ 95593 w 1424645"/>
                <a:gd name="connsiteY1" fmla="*/ 0 h 956310"/>
                <a:gd name="connsiteX2" fmla="*/ 1212081 w 1424645"/>
                <a:gd name="connsiteY2" fmla="*/ 85060 h 956310"/>
                <a:gd name="connsiteX3" fmla="*/ 1360835 w 1424645"/>
                <a:gd name="connsiteY3" fmla="*/ 223184 h 956310"/>
                <a:gd name="connsiteX4" fmla="*/ 1424645 w 1424645"/>
                <a:gd name="connsiteY4" fmla="*/ 796922 h 956310"/>
                <a:gd name="connsiteX5" fmla="*/ 1265257 w 1424645"/>
                <a:gd name="connsiteY5" fmla="*/ 956310 h 956310"/>
                <a:gd name="connsiteX6" fmla="*/ 308295 w 1424645"/>
                <a:gd name="connsiteY6" fmla="*/ 956310 h 956310"/>
                <a:gd name="connsiteX7" fmla="*/ 31898 w 1424645"/>
                <a:gd name="connsiteY7" fmla="*/ 775657 h 956310"/>
                <a:gd name="connsiteX8" fmla="*/ 0 w 1424645"/>
                <a:gd name="connsiteY8" fmla="*/ 170020 h 956310"/>
                <a:gd name="connsiteX0" fmla="*/ 0 w 1424645"/>
                <a:gd name="connsiteY0" fmla="*/ 132498 h 918788"/>
                <a:gd name="connsiteX1" fmla="*/ 191309 w 1424645"/>
                <a:gd name="connsiteY1" fmla="*/ 0 h 918788"/>
                <a:gd name="connsiteX2" fmla="*/ 1212081 w 1424645"/>
                <a:gd name="connsiteY2" fmla="*/ 47538 h 918788"/>
                <a:gd name="connsiteX3" fmla="*/ 1360835 w 1424645"/>
                <a:gd name="connsiteY3" fmla="*/ 185662 h 918788"/>
                <a:gd name="connsiteX4" fmla="*/ 1424645 w 1424645"/>
                <a:gd name="connsiteY4" fmla="*/ 759400 h 918788"/>
                <a:gd name="connsiteX5" fmla="*/ 1265257 w 1424645"/>
                <a:gd name="connsiteY5" fmla="*/ 918788 h 918788"/>
                <a:gd name="connsiteX6" fmla="*/ 308295 w 1424645"/>
                <a:gd name="connsiteY6" fmla="*/ 918788 h 918788"/>
                <a:gd name="connsiteX7" fmla="*/ 31898 w 1424645"/>
                <a:gd name="connsiteY7" fmla="*/ 738135 h 918788"/>
                <a:gd name="connsiteX8" fmla="*/ 0 w 1424645"/>
                <a:gd name="connsiteY8" fmla="*/ 132498 h 918788"/>
                <a:gd name="connsiteX0" fmla="*/ 0 w 1424645"/>
                <a:gd name="connsiteY0" fmla="*/ 132498 h 918788"/>
                <a:gd name="connsiteX1" fmla="*/ 191309 w 1424645"/>
                <a:gd name="connsiteY1" fmla="*/ 0 h 918788"/>
                <a:gd name="connsiteX2" fmla="*/ 1212081 w 1424645"/>
                <a:gd name="connsiteY2" fmla="*/ 10015 h 918788"/>
                <a:gd name="connsiteX3" fmla="*/ 1360835 w 1424645"/>
                <a:gd name="connsiteY3" fmla="*/ 185662 h 918788"/>
                <a:gd name="connsiteX4" fmla="*/ 1424645 w 1424645"/>
                <a:gd name="connsiteY4" fmla="*/ 759400 h 918788"/>
                <a:gd name="connsiteX5" fmla="*/ 1265257 w 1424645"/>
                <a:gd name="connsiteY5" fmla="*/ 918788 h 918788"/>
                <a:gd name="connsiteX6" fmla="*/ 308295 w 1424645"/>
                <a:gd name="connsiteY6" fmla="*/ 918788 h 918788"/>
                <a:gd name="connsiteX7" fmla="*/ 31898 w 1424645"/>
                <a:gd name="connsiteY7" fmla="*/ 738135 h 918788"/>
                <a:gd name="connsiteX8" fmla="*/ 0 w 1424645"/>
                <a:gd name="connsiteY8" fmla="*/ 132498 h 918788"/>
                <a:gd name="connsiteX0" fmla="*/ 0 w 1424645"/>
                <a:gd name="connsiteY0" fmla="*/ 132498 h 918788"/>
                <a:gd name="connsiteX1" fmla="*/ 191309 w 1424645"/>
                <a:gd name="connsiteY1" fmla="*/ 0 h 918788"/>
                <a:gd name="connsiteX2" fmla="*/ 1212081 w 1424645"/>
                <a:gd name="connsiteY2" fmla="*/ 10015 h 918788"/>
                <a:gd name="connsiteX3" fmla="*/ 1360835 w 1424645"/>
                <a:gd name="connsiteY3" fmla="*/ 185662 h 918788"/>
                <a:gd name="connsiteX4" fmla="*/ 1424645 w 1424645"/>
                <a:gd name="connsiteY4" fmla="*/ 759400 h 918788"/>
                <a:gd name="connsiteX5" fmla="*/ 1265257 w 1424645"/>
                <a:gd name="connsiteY5" fmla="*/ 918788 h 918788"/>
                <a:gd name="connsiteX6" fmla="*/ 308295 w 1424645"/>
                <a:gd name="connsiteY6" fmla="*/ 918788 h 918788"/>
                <a:gd name="connsiteX7" fmla="*/ 116978 w 1424645"/>
                <a:gd name="connsiteY7" fmla="*/ 709993 h 918788"/>
                <a:gd name="connsiteX8" fmla="*/ 0 w 1424645"/>
                <a:gd name="connsiteY8" fmla="*/ 132498 h 918788"/>
                <a:gd name="connsiteX0" fmla="*/ 0 w 1360835"/>
                <a:gd name="connsiteY0" fmla="*/ 132498 h 918788"/>
                <a:gd name="connsiteX1" fmla="*/ 191309 w 1360835"/>
                <a:gd name="connsiteY1" fmla="*/ 0 h 918788"/>
                <a:gd name="connsiteX2" fmla="*/ 1212081 w 1360835"/>
                <a:gd name="connsiteY2" fmla="*/ 10015 h 918788"/>
                <a:gd name="connsiteX3" fmla="*/ 1360835 w 1360835"/>
                <a:gd name="connsiteY3" fmla="*/ 185662 h 918788"/>
                <a:gd name="connsiteX4" fmla="*/ 1222578 w 1360835"/>
                <a:gd name="connsiteY4" fmla="*/ 740638 h 918788"/>
                <a:gd name="connsiteX5" fmla="*/ 1265257 w 1360835"/>
                <a:gd name="connsiteY5" fmla="*/ 918788 h 918788"/>
                <a:gd name="connsiteX6" fmla="*/ 308295 w 1360835"/>
                <a:gd name="connsiteY6" fmla="*/ 918788 h 918788"/>
                <a:gd name="connsiteX7" fmla="*/ 116978 w 1360835"/>
                <a:gd name="connsiteY7" fmla="*/ 709993 h 918788"/>
                <a:gd name="connsiteX8" fmla="*/ 0 w 1360835"/>
                <a:gd name="connsiteY8" fmla="*/ 132498 h 918788"/>
                <a:gd name="connsiteX0" fmla="*/ 0 w 1360835"/>
                <a:gd name="connsiteY0" fmla="*/ 132498 h 918788"/>
                <a:gd name="connsiteX1" fmla="*/ 191309 w 1360835"/>
                <a:gd name="connsiteY1" fmla="*/ 0 h 918788"/>
                <a:gd name="connsiteX2" fmla="*/ 1212081 w 1360835"/>
                <a:gd name="connsiteY2" fmla="*/ 10015 h 918788"/>
                <a:gd name="connsiteX3" fmla="*/ 1360835 w 1360835"/>
                <a:gd name="connsiteY3" fmla="*/ 185662 h 918788"/>
                <a:gd name="connsiteX4" fmla="*/ 1222578 w 1360835"/>
                <a:gd name="connsiteY4" fmla="*/ 740638 h 918788"/>
                <a:gd name="connsiteX5" fmla="*/ 1148241 w 1360835"/>
                <a:gd name="connsiteY5" fmla="*/ 871885 h 918788"/>
                <a:gd name="connsiteX6" fmla="*/ 308295 w 1360835"/>
                <a:gd name="connsiteY6" fmla="*/ 918788 h 918788"/>
                <a:gd name="connsiteX7" fmla="*/ 116978 w 1360835"/>
                <a:gd name="connsiteY7" fmla="*/ 709993 h 918788"/>
                <a:gd name="connsiteX8" fmla="*/ 0 w 1360835"/>
                <a:gd name="connsiteY8" fmla="*/ 132498 h 918788"/>
                <a:gd name="connsiteX0" fmla="*/ 0 w 1360835"/>
                <a:gd name="connsiteY0" fmla="*/ 132498 h 918788"/>
                <a:gd name="connsiteX1" fmla="*/ 191309 w 1360835"/>
                <a:gd name="connsiteY1" fmla="*/ 0 h 918788"/>
                <a:gd name="connsiteX2" fmla="*/ 1212081 w 1360835"/>
                <a:gd name="connsiteY2" fmla="*/ 10015 h 918788"/>
                <a:gd name="connsiteX3" fmla="*/ 1360835 w 1360835"/>
                <a:gd name="connsiteY3" fmla="*/ 185662 h 918788"/>
                <a:gd name="connsiteX4" fmla="*/ 1222578 w 1360835"/>
                <a:gd name="connsiteY4" fmla="*/ 740638 h 918788"/>
                <a:gd name="connsiteX5" fmla="*/ 1105690 w 1360835"/>
                <a:gd name="connsiteY5" fmla="*/ 862504 h 918788"/>
                <a:gd name="connsiteX6" fmla="*/ 308295 w 1360835"/>
                <a:gd name="connsiteY6" fmla="*/ 918788 h 918788"/>
                <a:gd name="connsiteX7" fmla="*/ 116978 w 1360835"/>
                <a:gd name="connsiteY7" fmla="*/ 709993 h 918788"/>
                <a:gd name="connsiteX8" fmla="*/ 0 w 1360835"/>
                <a:gd name="connsiteY8" fmla="*/ 132498 h 918788"/>
                <a:gd name="connsiteX0" fmla="*/ 0 w 1318284"/>
                <a:gd name="connsiteY0" fmla="*/ 151259 h 918788"/>
                <a:gd name="connsiteX1" fmla="*/ 148758 w 1318284"/>
                <a:gd name="connsiteY1" fmla="*/ 0 h 918788"/>
                <a:gd name="connsiteX2" fmla="*/ 1169530 w 1318284"/>
                <a:gd name="connsiteY2" fmla="*/ 10015 h 918788"/>
                <a:gd name="connsiteX3" fmla="*/ 1318284 w 1318284"/>
                <a:gd name="connsiteY3" fmla="*/ 185662 h 918788"/>
                <a:gd name="connsiteX4" fmla="*/ 1180027 w 1318284"/>
                <a:gd name="connsiteY4" fmla="*/ 740638 h 918788"/>
                <a:gd name="connsiteX5" fmla="*/ 1063139 w 1318284"/>
                <a:gd name="connsiteY5" fmla="*/ 862504 h 918788"/>
                <a:gd name="connsiteX6" fmla="*/ 265744 w 1318284"/>
                <a:gd name="connsiteY6" fmla="*/ 918788 h 918788"/>
                <a:gd name="connsiteX7" fmla="*/ 74427 w 1318284"/>
                <a:gd name="connsiteY7" fmla="*/ 709993 h 918788"/>
                <a:gd name="connsiteX8" fmla="*/ 0 w 1318284"/>
                <a:gd name="connsiteY8" fmla="*/ 151259 h 918788"/>
                <a:gd name="connsiteX0" fmla="*/ 0 w 1318284"/>
                <a:gd name="connsiteY0" fmla="*/ 151259 h 890646"/>
                <a:gd name="connsiteX1" fmla="*/ 148758 w 1318284"/>
                <a:gd name="connsiteY1" fmla="*/ 0 h 890646"/>
                <a:gd name="connsiteX2" fmla="*/ 1169530 w 1318284"/>
                <a:gd name="connsiteY2" fmla="*/ 10015 h 890646"/>
                <a:gd name="connsiteX3" fmla="*/ 1318284 w 1318284"/>
                <a:gd name="connsiteY3" fmla="*/ 185662 h 890646"/>
                <a:gd name="connsiteX4" fmla="*/ 1180027 w 1318284"/>
                <a:gd name="connsiteY4" fmla="*/ 740638 h 890646"/>
                <a:gd name="connsiteX5" fmla="*/ 1063139 w 1318284"/>
                <a:gd name="connsiteY5" fmla="*/ 862504 h 890646"/>
                <a:gd name="connsiteX6" fmla="*/ 276382 w 1318284"/>
                <a:gd name="connsiteY6" fmla="*/ 890646 h 890646"/>
                <a:gd name="connsiteX7" fmla="*/ 74427 w 1318284"/>
                <a:gd name="connsiteY7" fmla="*/ 709993 h 890646"/>
                <a:gd name="connsiteX8" fmla="*/ 0 w 1318284"/>
                <a:gd name="connsiteY8" fmla="*/ 151259 h 890646"/>
                <a:gd name="connsiteX0" fmla="*/ 0 w 1318284"/>
                <a:gd name="connsiteY0" fmla="*/ 151259 h 890646"/>
                <a:gd name="connsiteX1" fmla="*/ 148758 w 1318284"/>
                <a:gd name="connsiteY1" fmla="*/ 0 h 890646"/>
                <a:gd name="connsiteX2" fmla="*/ 1169530 w 1318284"/>
                <a:gd name="connsiteY2" fmla="*/ 10015 h 890646"/>
                <a:gd name="connsiteX3" fmla="*/ 1318284 w 1318284"/>
                <a:gd name="connsiteY3" fmla="*/ 185662 h 890646"/>
                <a:gd name="connsiteX4" fmla="*/ 1180027 w 1318284"/>
                <a:gd name="connsiteY4" fmla="*/ 740638 h 890646"/>
                <a:gd name="connsiteX5" fmla="*/ 1073778 w 1318284"/>
                <a:gd name="connsiteY5" fmla="*/ 824963 h 890646"/>
                <a:gd name="connsiteX6" fmla="*/ 276382 w 1318284"/>
                <a:gd name="connsiteY6" fmla="*/ 890646 h 890646"/>
                <a:gd name="connsiteX7" fmla="*/ 74427 w 1318284"/>
                <a:gd name="connsiteY7" fmla="*/ 709993 h 890646"/>
                <a:gd name="connsiteX8" fmla="*/ 0 w 1318284"/>
                <a:gd name="connsiteY8" fmla="*/ 151259 h 890646"/>
                <a:gd name="connsiteX0" fmla="*/ 0 w 1318284"/>
                <a:gd name="connsiteY0" fmla="*/ 151259 h 871876"/>
                <a:gd name="connsiteX1" fmla="*/ 148758 w 1318284"/>
                <a:gd name="connsiteY1" fmla="*/ 0 h 871876"/>
                <a:gd name="connsiteX2" fmla="*/ 1169530 w 1318284"/>
                <a:gd name="connsiteY2" fmla="*/ 10015 h 871876"/>
                <a:gd name="connsiteX3" fmla="*/ 1318284 w 1318284"/>
                <a:gd name="connsiteY3" fmla="*/ 185662 h 871876"/>
                <a:gd name="connsiteX4" fmla="*/ 1180027 w 1318284"/>
                <a:gd name="connsiteY4" fmla="*/ 740638 h 871876"/>
                <a:gd name="connsiteX5" fmla="*/ 1073778 w 1318284"/>
                <a:gd name="connsiteY5" fmla="*/ 824963 h 871876"/>
                <a:gd name="connsiteX6" fmla="*/ 233830 w 1318284"/>
                <a:gd name="connsiteY6" fmla="*/ 871876 h 871876"/>
                <a:gd name="connsiteX7" fmla="*/ 74427 w 1318284"/>
                <a:gd name="connsiteY7" fmla="*/ 709993 h 871876"/>
                <a:gd name="connsiteX8" fmla="*/ 0 w 1318284"/>
                <a:gd name="connsiteY8" fmla="*/ 151259 h 871876"/>
                <a:gd name="connsiteX0" fmla="*/ 0 w 1318284"/>
                <a:gd name="connsiteY0" fmla="*/ 151259 h 871876"/>
                <a:gd name="connsiteX1" fmla="*/ 148758 w 1318284"/>
                <a:gd name="connsiteY1" fmla="*/ 0 h 871876"/>
                <a:gd name="connsiteX2" fmla="*/ 1169530 w 1318284"/>
                <a:gd name="connsiteY2" fmla="*/ 10015 h 871876"/>
                <a:gd name="connsiteX3" fmla="*/ 1318284 w 1318284"/>
                <a:gd name="connsiteY3" fmla="*/ 185662 h 871876"/>
                <a:gd name="connsiteX4" fmla="*/ 1254492 w 1318284"/>
                <a:gd name="connsiteY4" fmla="*/ 701152 h 871876"/>
                <a:gd name="connsiteX5" fmla="*/ 1073778 w 1318284"/>
                <a:gd name="connsiteY5" fmla="*/ 824963 h 871876"/>
                <a:gd name="connsiteX6" fmla="*/ 233830 w 1318284"/>
                <a:gd name="connsiteY6" fmla="*/ 871876 h 871876"/>
                <a:gd name="connsiteX7" fmla="*/ 74427 w 1318284"/>
                <a:gd name="connsiteY7" fmla="*/ 709993 h 871876"/>
                <a:gd name="connsiteX8" fmla="*/ 0 w 1318284"/>
                <a:gd name="connsiteY8" fmla="*/ 151259 h 871876"/>
                <a:gd name="connsiteX0" fmla="*/ 0 w 1318284"/>
                <a:gd name="connsiteY0" fmla="*/ 151259 h 871876"/>
                <a:gd name="connsiteX1" fmla="*/ 148758 w 1318284"/>
                <a:gd name="connsiteY1" fmla="*/ 0 h 871876"/>
                <a:gd name="connsiteX2" fmla="*/ 1169530 w 1318284"/>
                <a:gd name="connsiteY2" fmla="*/ 10015 h 871876"/>
                <a:gd name="connsiteX3" fmla="*/ 1318284 w 1318284"/>
                <a:gd name="connsiteY3" fmla="*/ 185662 h 871876"/>
                <a:gd name="connsiteX4" fmla="*/ 1254492 w 1318284"/>
                <a:gd name="connsiteY4" fmla="*/ 701152 h 871876"/>
                <a:gd name="connsiteX5" fmla="*/ 1073778 w 1318284"/>
                <a:gd name="connsiteY5" fmla="*/ 824963 h 871876"/>
                <a:gd name="connsiteX6" fmla="*/ 233830 w 1318284"/>
                <a:gd name="connsiteY6" fmla="*/ 871876 h 871876"/>
                <a:gd name="connsiteX7" fmla="*/ 74427 w 1318284"/>
                <a:gd name="connsiteY7" fmla="*/ 709993 h 871876"/>
                <a:gd name="connsiteX8" fmla="*/ 0 w 1318284"/>
                <a:gd name="connsiteY8" fmla="*/ 151259 h 871876"/>
                <a:gd name="connsiteX0" fmla="*/ 0 w 1318284"/>
                <a:gd name="connsiteY0" fmla="*/ 151259 h 871876"/>
                <a:gd name="connsiteX1" fmla="*/ 148758 w 1318284"/>
                <a:gd name="connsiteY1" fmla="*/ 0 h 871876"/>
                <a:gd name="connsiteX2" fmla="*/ 1169530 w 1318284"/>
                <a:gd name="connsiteY2" fmla="*/ 10015 h 871876"/>
                <a:gd name="connsiteX3" fmla="*/ 1318284 w 1318284"/>
                <a:gd name="connsiteY3" fmla="*/ 185662 h 871876"/>
                <a:gd name="connsiteX4" fmla="*/ 1254492 w 1318284"/>
                <a:gd name="connsiteY4" fmla="*/ 701152 h 871876"/>
                <a:gd name="connsiteX5" fmla="*/ 1073778 w 1318284"/>
                <a:gd name="connsiteY5" fmla="*/ 824963 h 871876"/>
                <a:gd name="connsiteX6" fmla="*/ 233830 w 1318284"/>
                <a:gd name="connsiteY6" fmla="*/ 871876 h 871876"/>
                <a:gd name="connsiteX7" fmla="*/ 74427 w 1318284"/>
                <a:gd name="connsiteY7" fmla="*/ 709993 h 871876"/>
                <a:gd name="connsiteX8" fmla="*/ 0 w 1318284"/>
                <a:gd name="connsiteY8" fmla="*/ 151259 h 871876"/>
                <a:gd name="connsiteX0" fmla="*/ 0 w 1318284"/>
                <a:gd name="connsiteY0" fmla="*/ 151259 h 871876"/>
                <a:gd name="connsiteX1" fmla="*/ 148758 w 1318284"/>
                <a:gd name="connsiteY1" fmla="*/ 0 h 871876"/>
                <a:gd name="connsiteX2" fmla="*/ 1169530 w 1318284"/>
                <a:gd name="connsiteY2" fmla="*/ 10015 h 871876"/>
                <a:gd name="connsiteX3" fmla="*/ 1318284 w 1318284"/>
                <a:gd name="connsiteY3" fmla="*/ 185662 h 871876"/>
                <a:gd name="connsiteX4" fmla="*/ 1254492 w 1318284"/>
                <a:gd name="connsiteY4" fmla="*/ 701152 h 871876"/>
                <a:gd name="connsiteX5" fmla="*/ 1073778 w 1318284"/>
                <a:gd name="connsiteY5" fmla="*/ 824963 h 871876"/>
                <a:gd name="connsiteX6" fmla="*/ 233830 w 1318284"/>
                <a:gd name="connsiteY6" fmla="*/ 871876 h 871876"/>
                <a:gd name="connsiteX7" fmla="*/ 148930 w 1318284"/>
                <a:gd name="connsiteY7" fmla="*/ 791071 h 871876"/>
                <a:gd name="connsiteX8" fmla="*/ 74427 w 1318284"/>
                <a:gd name="connsiteY8" fmla="*/ 709993 h 871876"/>
                <a:gd name="connsiteX9" fmla="*/ 0 w 1318284"/>
                <a:gd name="connsiteY9" fmla="*/ 151259 h 871876"/>
                <a:gd name="connsiteX0" fmla="*/ 0 w 1318284"/>
                <a:gd name="connsiteY0" fmla="*/ 151259 h 871876"/>
                <a:gd name="connsiteX1" fmla="*/ 148758 w 1318284"/>
                <a:gd name="connsiteY1" fmla="*/ 0 h 871876"/>
                <a:gd name="connsiteX2" fmla="*/ 1169530 w 1318284"/>
                <a:gd name="connsiteY2" fmla="*/ 10015 h 871876"/>
                <a:gd name="connsiteX3" fmla="*/ 1318284 w 1318284"/>
                <a:gd name="connsiteY3" fmla="*/ 185662 h 871876"/>
                <a:gd name="connsiteX4" fmla="*/ 1254492 w 1318284"/>
                <a:gd name="connsiteY4" fmla="*/ 701152 h 871876"/>
                <a:gd name="connsiteX5" fmla="*/ 1073778 w 1318284"/>
                <a:gd name="connsiteY5" fmla="*/ 824963 h 871876"/>
                <a:gd name="connsiteX6" fmla="*/ 233830 w 1318284"/>
                <a:gd name="connsiteY6" fmla="*/ 871876 h 871876"/>
                <a:gd name="connsiteX7" fmla="*/ 191482 w 1318284"/>
                <a:gd name="connsiteY7" fmla="*/ 782081 h 871876"/>
                <a:gd name="connsiteX8" fmla="*/ 74427 w 1318284"/>
                <a:gd name="connsiteY8" fmla="*/ 709993 h 871876"/>
                <a:gd name="connsiteX9" fmla="*/ 0 w 1318284"/>
                <a:gd name="connsiteY9" fmla="*/ 151259 h 871876"/>
                <a:gd name="connsiteX0" fmla="*/ 0 w 1318284"/>
                <a:gd name="connsiteY0" fmla="*/ 151259 h 853897"/>
                <a:gd name="connsiteX1" fmla="*/ 148758 w 1318284"/>
                <a:gd name="connsiteY1" fmla="*/ 0 h 853897"/>
                <a:gd name="connsiteX2" fmla="*/ 1169530 w 1318284"/>
                <a:gd name="connsiteY2" fmla="*/ 10015 h 853897"/>
                <a:gd name="connsiteX3" fmla="*/ 1318284 w 1318284"/>
                <a:gd name="connsiteY3" fmla="*/ 185662 h 853897"/>
                <a:gd name="connsiteX4" fmla="*/ 1254492 w 1318284"/>
                <a:gd name="connsiteY4" fmla="*/ 701152 h 853897"/>
                <a:gd name="connsiteX5" fmla="*/ 1073778 w 1318284"/>
                <a:gd name="connsiteY5" fmla="*/ 824963 h 853897"/>
                <a:gd name="connsiteX6" fmla="*/ 233830 w 1318284"/>
                <a:gd name="connsiteY6" fmla="*/ 853897 h 853897"/>
                <a:gd name="connsiteX7" fmla="*/ 191482 w 1318284"/>
                <a:gd name="connsiteY7" fmla="*/ 782081 h 853897"/>
                <a:gd name="connsiteX8" fmla="*/ 74427 w 1318284"/>
                <a:gd name="connsiteY8" fmla="*/ 709993 h 853897"/>
                <a:gd name="connsiteX9" fmla="*/ 0 w 1318284"/>
                <a:gd name="connsiteY9" fmla="*/ 151259 h 853897"/>
                <a:gd name="connsiteX0" fmla="*/ 86 w 1318370"/>
                <a:gd name="connsiteY0" fmla="*/ 151259 h 853897"/>
                <a:gd name="connsiteX1" fmla="*/ 127741 w 1318370"/>
                <a:gd name="connsiteY1" fmla="*/ 53954 h 853897"/>
                <a:gd name="connsiteX2" fmla="*/ 148844 w 1318370"/>
                <a:gd name="connsiteY2" fmla="*/ 0 h 853897"/>
                <a:gd name="connsiteX3" fmla="*/ 1169616 w 1318370"/>
                <a:gd name="connsiteY3" fmla="*/ 10015 h 853897"/>
                <a:gd name="connsiteX4" fmla="*/ 1318370 w 1318370"/>
                <a:gd name="connsiteY4" fmla="*/ 185662 h 853897"/>
                <a:gd name="connsiteX5" fmla="*/ 1254578 w 1318370"/>
                <a:gd name="connsiteY5" fmla="*/ 701152 h 853897"/>
                <a:gd name="connsiteX6" fmla="*/ 1073864 w 1318370"/>
                <a:gd name="connsiteY6" fmla="*/ 824963 h 853897"/>
                <a:gd name="connsiteX7" fmla="*/ 233916 w 1318370"/>
                <a:gd name="connsiteY7" fmla="*/ 853897 h 853897"/>
                <a:gd name="connsiteX8" fmla="*/ 191568 w 1318370"/>
                <a:gd name="connsiteY8" fmla="*/ 782081 h 853897"/>
                <a:gd name="connsiteX9" fmla="*/ 74513 w 1318370"/>
                <a:gd name="connsiteY9" fmla="*/ 709993 h 853897"/>
                <a:gd name="connsiteX10" fmla="*/ 86 w 1318370"/>
                <a:gd name="connsiteY10" fmla="*/ 151259 h 853897"/>
                <a:gd name="connsiteX0" fmla="*/ 58 w 1318342"/>
                <a:gd name="connsiteY0" fmla="*/ 151259 h 853897"/>
                <a:gd name="connsiteX1" fmla="*/ 180906 w 1318342"/>
                <a:gd name="connsiteY1" fmla="*/ 80931 h 853897"/>
                <a:gd name="connsiteX2" fmla="*/ 148816 w 1318342"/>
                <a:gd name="connsiteY2" fmla="*/ 0 h 853897"/>
                <a:gd name="connsiteX3" fmla="*/ 1169588 w 1318342"/>
                <a:gd name="connsiteY3" fmla="*/ 10015 h 853897"/>
                <a:gd name="connsiteX4" fmla="*/ 1318342 w 1318342"/>
                <a:gd name="connsiteY4" fmla="*/ 185662 h 853897"/>
                <a:gd name="connsiteX5" fmla="*/ 1254550 w 1318342"/>
                <a:gd name="connsiteY5" fmla="*/ 701152 h 853897"/>
                <a:gd name="connsiteX6" fmla="*/ 1073836 w 1318342"/>
                <a:gd name="connsiteY6" fmla="*/ 824963 h 853897"/>
                <a:gd name="connsiteX7" fmla="*/ 233888 w 1318342"/>
                <a:gd name="connsiteY7" fmla="*/ 853897 h 853897"/>
                <a:gd name="connsiteX8" fmla="*/ 191540 w 1318342"/>
                <a:gd name="connsiteY8" fmla="*/ 782081 h 853897"/>
                <a:gd name="connsiteX9" fmla="*/ 74485 w 1318342"/>
                <a:gd name="connsiteY9" fmla="*/ 709993 h 853897"/>
                <a:gd name="connsiteX10" fmla="*/ 58 w 1318342"/>
                <a:gd name="connsiteY10" fmla="*/ 151259 h 853897"/>
                <a:gd name="connsiteX0" fmla="*/ 58 w 1318342"/>
                <a:gd name="connsiteY0" fmla="*/ 151259 h 853897"/>
                <a:gd name="connsiteX1" fmla="*/ 180906 w 1318342"/>
                <a:gd name="connsiteY1" fmla="*/ 80931 h 853897"/>
                <a:gd name="connsiteX2" fmla="*/ 148816 w 1318342"/>
                <a:gd name="connsiteY2" fmla="*/ 0 h 853897"/>
                <a:gd name="connsiteX3" fmla="*/ 1169588 w 1318342"/>
                <a:gd name="connsiteY3" fmla="*/ 63969 h 853897"/>
                <a:gd name="connsiteX4" fmla="*/ 1318342 w 1318342"/>
                <a:gd name="connsiteY4" fmla="*/ 185662 h 853897"/>
                <a:gd name="connsiteX5" fmla="*/ 1254550 w 1318342"/>
                <a:gd name="connsiteY5" fmla="*/ 701152 h 853897"/>
                <a:gd name="connsiteX6" fmla="*/ 1073836 w 1318342"/>
                <a:gd name="connsiteY6" fmla="*/ 824963 h 853897"/>
                <a:gd name="connsiteX7" fmla="*/ 233888 w 1318342"/>
                <a:gd name="connsiteY7" fmla="*/ 853897 h 853897"/>
                <a:gd name="connsiteX8" fmla="*/ 191540 w 1318342"/>
                <a:gd name="connsiteY8" fmla="*/ 782081 h 853897"/>
                <a:gd name="connsiteX9" fmla="*/ 74485 w 1318342"/>
                <a:gd name="connsiteY9" fmla="*/ 709993 h 853897"/>
                <a:gd name="connsiteX10" fmla="*/ 58 w 1318342"/>
                <a:gd name="connsiteY10" fmla="*/ 151259 h 85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8342" h="853897">
                  <a:moveTo>
                    <a:pt x="58" y="151259"/>
                  </a:moveTo>
                  <a:cubicBezTo>
                    <a:pt x="-3481" y="37423"/>
                    <a:pt x="156113" y="106141"/>
                    <a:pt x="180906" y="80931"/>
                  </a:cubicBezTo>
                  <a:cubicBezTo>
                    <a:pt x="205699" y="55721"/>
                    <a:pt x="-37241" y="2827"/>
                    <a:pt x="148816" y="0"/>
                  </a:cubicBezTo>
                  <a:lnTo>
                    <a:pt x="1169588" y="63969"/>
                  </a:lnTo>
                  <a:cubicBezTo>
                    <a:pt x="1257616" y="63969"/>
                    <a:pt x="1318342" y="97634"/>
                    <a:pt x="1318342" y="185662"/>
                  </a:cubicBezTo>
                  <a:lnTo>
                    <a:pt x="1254550" y="701152"/>
                  </a:lnTo>
                  <a:cubicBezTo>
                    <a:pt x="1233274" y="708275"/>
                    <a:pt x="1161864" y="824963"/>
                    <a:pt x="1073836" y="824963"/>
                  </a:cubicBezTo>
                  <a:lnTo>
                    <a:pt x="233888" y="853897"/>
                  </a:lnTo>
                  <a:cubicBezTo>
                    <a:pt x="77974" y="852743"/>
                    <a:pt x="218107" y="809062"/>
                    <a:pt x="191540" y="782081"/>
                  </a:cubicBezTo>
                  <a:cubicBezTo>
                    <a:pt x="164973" y="755101"/>
                    <a:pt x="97534" y="821123"/>
                    <a:pt x="74485" y="709993"/>
                  </a:cubicBezTo>
                  <a:cubicBezTo>
                    <a:pt x="74485" y="497482"/>
                    <a:pt x="58" y="363770"/>
                    <a:pt x="58" y="1512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900" dirty="0">
                  <a:effectLst/>
                  <a:latin typeface="Open Sans" panose="020B0606030504020204" pitchFamily="34" charset="0"/>
                  <a:ea typeface="Arial" panose="020B0604020202020204" pitchFamily="34" charset="0"/>
                </a:rPr>
                <a:t>For more information about the Social Enterprise Fundamentals Program, see our website.</a:t>
              </a:r>
              <a:endParaRPr lang="en-AU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6233" y="1249679"/>
            <a:ext cx="3146423" cy="241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6859" y="379094"/>
            <a:ext cx="1449704" cy="130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4267" y="665479"/>
            <a:ext cx="311213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solidFill>
                  <a:srgbClr val="0D121A"/>
                </a:solidFill>
              </a:rPr>
              <a:t>CONTENTS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5985" y="659346"/>
            <a:ext cx="1132840" cy="5086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 algn="just">
              <a:lnSpc>
                <a:spcPct val="117500"/>
              </a:lnSpc>
              <a:spcBef>
                <a:spcPts val="95"/>
              </a:spcBef>
            </a:pPr>
            <a:r>
              <a:rPr sz="900" b="0" spc="15" dirty="0">
                <a:latin typeface="Open Sans Light"/>
                <a:cs typeface="Open Sans Light"/>
              </a:rPr>
              <a:t>Be </a:t>
            </a:r>
            <a:r>
              <a:rPr sz="900" b="0" spc="10" dirty="0">
                <a:latin typeface="Open Sans Light"/>
                <a:cs typeface="Open Sans Light"/>
              </a:rPr>
              <a:t>sure to </a:t>
            </a:r>
            <a:r>
              <a:rPr sz="900" b="0" spc="15" dirty="0">
                <a:latin typeface="Open Sans Light"/>
                <a:cs typeface="Open Sans Light"/>
              </a:rPr>
              <a:t>watch</a:t>
            </a:r>
            <a:r>
              <a:rPr sz="900" b="0" spc="-6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the  topic videos before  trying the</a:t>
            </a:r>
            <a:r>
              <a:rPr sz="900" b="0" spc="-9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exercises!</a:t>
            </a:r>
            <a:endParaRPr sz="9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pc="-140" dirty="0"/>
              <a:t>Topic </a:t>
            </a:r>
            <a:r>
              <a:rPr spc="-110" dirty="0"/>
              <a:t>1: </a:t>
            </a:r>
            <a:r>
              <a:rPr spc="-240" dirty="0"/>
              <a:t>Introducing </a:t>
            </a:r>
            <a:r>
              <a:rPr spc="-229" dirty="0"/>
              <a:t>social</a:t>
            </a:r>
            <a:r>
              <a:rPr spc="40" dirty="0"/>
              <a:t> </a:t>
            </a:r>
            <a:r>
              <a:rPr spc="-254" dirty="0"/>
              <a:t>enterprise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#1: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Social enterprise</a:t>
            </a:r>
            <a:r>
              <a:rPr sz="120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types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pc="-140" dirty="0"/>
              <a:t>Topic </a:t>
            </a:r>
            <a:r>
              <a:rPr spc="-25" dirty="0"/>
              <a:t>2: </a:t>
            </a:r>
            <a:r>
              <a:rPr spc="-190" dirty="0"/>
              <a:t>Designing </a:t>
            </a:r>
            <a:r>
              <a:rPr spc="-220" dirty="0"/>
              <a:t>for</a:t>
            </a:r>
            <a:r>
              <a:rPr spc="-150" dirty="0"/>
              <a:t> </a:t>
            </a:r>
            <a:r>
              <a:rPr spc="-210" dirty="0"/>
              <a:t>impact</a:t>
            </a:r>
          </a:p>
          <a:p>
            <a:pPr marL="12700" marR="5392420">
              <a:lnSpc>
                <a:spcPct val="113500"/>
              </a:lnSpc>
              <a:spcBef>
                <a:spcPts val="595"/>
              </a:spcBef>
            </a:pP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#2: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Causes map 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25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#3:</a:t>
            </a:r>
            <a:r>
              <a:rPr sz="1200" spc="-2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Problem</a:t>
            </a:r>
            <a:r>
              <a:rPr sz="1200" spc="-2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definition  Exercise</a:t>
            </a:r>
            <a:r>
              <a:rPr sz="1200" spc="-1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#4:</a:t>
            </a:r>
            <a:r>
              <a:rPr sz="1200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Theory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of</a:t>
            </a:r>
            <a:r>
              <a:rPr sz="1200" spc="-1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change</a:t>
            </a:r>
            <a:endParaRPr sz="1200">
              <a:latin typeface="Lucida Sans Unicode"/>
              <a:cs typeface="Lucida Sans Unicode"/>
            </a:endParaRPr>
          </a:p>
          <a:p>
            <a:pPr marL="12700" marR="4428490">
              <a:lnSpc>
                <a:spcPct val="113799"/>
              </a:lnSpc>
              <a:spcBef>
                <a:spcPts val="20"/>
              </a:spcBef>
            </a:pP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8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#5:</a:t>
            </a:r>
            <a:r>
              <a:rPr sz="120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Ecosystem</a:t>
            </a:r>
            <a:r>
              <a:rPr sz="1200" spc="-1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20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stakeholder</a:t>
            </a:r>
            <a:r>
              <a:rPr sz="120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map 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#6:</a:t>
            </a:r>
            <a:r>
              <a:rPr sz="1200" spc="-1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Stakeholder</a:t>
            </a:r>
            <a:r>
              <a:rPr sz="1200" spc="-1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analysis</a:t>
            </a:r>
            <a:endParaRPr sz="1200">
              <a:latin typeface="Lucida Sans Unicode"/>
              <a:cs typeface="Lucida Sans Unicode"/>
            </a:endParaRPr>
          </a:p>
          <a:p>
            <a:pPr marL="3886200">
              <a:lnSpc>
                <a:spcPct val="100000"/>
              </a:lnSpc>
              <a:spcBef>
                <a:spcPts val="1130"/>
              </a:spcBef>
            </a:pPr>
            <a:r>
              <a:rPr spc="-140" dirty="0"/>
              <a:t>Topic </a:t>
            </a:r>
            <a:r>
              <a:rPr spc="-105" dirty="0"/>
              <a:t>3: </a:t>
            </a:r>
            <a:r>
              <a:rPr spc="-310" dirty="0"/>
              <a:t>SE </a:t>
            </a:r>
            <a:r>
              <a:rPr spc="-245" dirty="0"/>
              <a:t>business </a:t>
            </a:r>
            <a:r>
              <a:rPr spc="-280" dirty="0"/>
              <a:t>model</a:t>
            </a:r>
            <a:r>
              <a:rPr spc="130" dirty="0"/>
              <a:t> </a:t>
            </a:r>
            <a:r>
              <a:rPr spc="-275" dirty="0"/>
              <a:t>elements</a:t>
            </a:r>
          </a:p>
          <a:p>
            <a:pPr marL="3886200" marR="5080">
              <a:lnSpc>
                <a:spcPct val="113799"/>
              </a:lnSpc>
              <a:spcBef>
                <a:spcPts val="580"/>
              </a:spcBef>
            </a:pP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#7: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Economic value proposition analysis  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#8: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Social value proposition analysis 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#9: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Social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business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model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canvas</a:t>
            </a:r>
            <a:endParaRPr sz="1200">
              <a:latin typeface="Lucida Sans Unicode"/>
              <a:cs typeface="Lucida Sans Unicode"/>
            </a:endParaRPr>
          </a:p>
          <a:p>
            <a:pPr marL="3839210">
              <a:lnSpc>
                <a:spcPct val="100000"/>
              </a:lnSpc>
              <a:spcBef>
                <a:spcPts val="1450"/>
              </a:spcBef>
            </a:pPr>
            <a:r>
              <a:rPr spc="-140" dirty="0"/>
              <a:t>Topic </a:t>
            </a:r>
            <a:r>
              <a:rPr spc="-95" dirty="0"/>
              <a:t>4: </a:t>
            </a:r>
            <a:r>
              <a:rPr spc="-180" dirty="0"/>
              <a:t>Thinking </a:t>
            </a:r>
            <a:r>
              <a:rPr spc="-204" dirty="0"/>
              <a:t>about</a:t>
            </a:r>
            <a:r>
              <a:rPr spc="10" dirty="0"/>
              <a:t> </a:t>
            </a:r>
            <a:r>
              <a:rPr spc="-175" dirty="0"/>
              <a:t>feasibility</a:t>
            </a:r>
          </a:p>
          <a:p>
            <a:pPr marL="3839210" marR="188595">
              <a:lnSpc>
                <a:spcPct val="114100"/>
              </a:lnSpc>
              <a:spcBef>
                <a:spcPts val="580"/>
              </a:spcBef>
            </a:pP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#10: Establishment costs estimator 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#11: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Operating costs estimator 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#12: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Operating income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estimator  Exercise</a:t>
            </a:r>
            <a:r>
              <a:rPr sz="1200" spc="-20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#13:</a:t>
            </a:r>
            <a:r>
              <a:rPr sz="1200" spc="-2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Initial</a:t>
            </a:r>
            <a:r>
              <a:rPr sz="1200" spc="-2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financial</a:t>
            </a:r>
            <a:r>
              <a:rPr sz="1200" spc="-2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feasibility</a:t>
            </a:r>
            <a:r>
              <a:rPr sz="1200" spc="-1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assessment 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#14:</a:t>
            </a:r>
            <a:r>
              <a:rPr sz="1200" spc="-1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What's</a:t>
            </a:r>
            <a:r>
              <a:rPr sz="120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next?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75" y="4390599"/>
            <a:ext cx="2988513" cy="203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10" y="2705100"/>
            <a:ext cx="10398125" cy="0"/>
          </a:xfrm>
          <a:custGeom>
            <a:avLst/>
            <a:gdLst/>
            <a:ahLst/>
            <a:cxnLst/>
            <a:rect l="l" t="t" r="r" b="b"/>
            <a:pathLst>
              <a:path w="10398125">
                <a:moveTo>
                  <a:pt x="0" y="0"/>
                </a:moveTo>
                <a:lnTo>
                  <a:pt x="10398125" y="0"/>
                </a:lnTo>
              </a:path>
            </a:pathLst>
          </a:custGeom>
          <a:ln w="52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645" y="2731135"/>
            <a:ext cx="0" cy="4787265"/>
          </a:xfrm>
          <a:custGeom>
            <a:avLst/>
            <a:gdLst/>
            <a:ahLst/>
            <a:cxnLst/>
            <a:rect l="l" t="t" r="r" b="b"/>
            <a:pathLst>
              <a:path h="4787265">
                <a:moveTo>
                  <a:pt x="0" y="0"/>
                </a:moveTo>
                <a:lnTo>
                  <a:pt x="0" y="4787265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610" y="7543800"/>
            <a:ext cx="10398125" cy="0"/>
          </a:xfrm>
          <a:custGeom>
            <a:avLst/>
            <a:gdLst/>
            <a:ahLst/>
            <a:cxnLst/>
            <a:rect l="l" t="t" r="r" b="b"/>
            <a:pathLst>
              <a:path w="10398125">
                <a:moveTo>
                  <a:pt x="0" y="0"/>
                </a:moveTo>
                <a:lnTo>
                  <a:pt x="10398125" y="0"/>
                </a:lnTo>
              </a:path>
            </a:pathLst>
          </a:custGeom>
          <a:ln w="50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700" y="2730500"/>
            <a:ext cx="0" cy="4787900"/>
          </a:xfrm>
          <a:custGeom>
            <a:avLst/>
            <a:gdLst/>
            <a:ahLst/>
            <a:cxnLst/>
            <a:rect l="l" t="t" r="r" b="b"/>
            <a:pathLst>
              <a:path h="4787900">
                <a:moveTo>
                  <a:pt x="0" y="0"/>
                </a:moveTo>
                <a:lnTo>
                  <a:pt x="0" y="4787900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1653" y="1967229"/>
            <a:ext cx="3361689" cy="122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954" y="3757295"/>
            <a:ext cx="1894205" cy="672465"/>
          </a:xfrm>
          <a:custGeom>
            <a:avLst/>
            <a:gdLst/>
            <a:ahLst/>
            <a:cxnLst/>
            <a:rect l="l" t="t" r="r" b="b"/>
            <a:pathLst>
              <a:path w="1894205" h="672464">
                <a:moveTo>
                  <a:pt x="1699895" y="0"/>
                </a:moveTo>
                <a:lnTo>
                  <a:pt x="0" y="0"/>
                </a:lnTo>
                <a:lnTo>
                  <a:pt x="194310" y="336550"/>
                </a:lnTo>
                <a:lnTo>
                  <a:pt x="0" y="672465"/>
                </a:lnTo>
                <a:lnTo>
                  <a:pt x="1699895" y="672465"/>
                </a:lnTo>
                <a:lnTo>
                  <a:pt x="1894205" y="336550"/>
                </a:lnTo>
                <a:lnTo>
                  <a:pt x="169989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19" y="3581400"/>
            <a:ext cx="224154" cy="351790"/>
          </a:xfrm>
          <a:custGeom>
            <a:avLst/>
            <a:gdLst/>
            <a:ahLst/>
            <a:cxnLst/>
            <a:rect l="l" t="t" r="r" b="b"/>
            <a:pathLst>
              <a:path w="224154" h="351789">
                <a:moveTo>
                  <a:pt x="93345" y="194309"/>
                </a:moveTo>
                <a:lnTo>
                  <a:pt x="53975" y="194309"/>
                </a:lnTo>
                <a:lnTo>
                  <a:pt x="53975" y="201929"/>
                </a:lnTo>
                <a:lnTo>
                  <a:pt x="52705" y="207009"/>
                </a:lnTo>
                <a:lnTo>
                  <a:pt x="53975" y="207009"/>
                </a:lnTo>
                <a:lnTo>
                  <a:pt x="53975" y="208279"/>
                </a:lnTo>
                <a:lnTo>
                  <a:pt x="52070" y="217169"/>
                </a:lnTo>
                <a:lnTo>
                  <a:pt x="50800" y="228599"/>
                </a:lnTo>
                <a:lnTo>
                  <a:pt x="49582" y="257809"/>
                </a:lnTo>
                <a:lnTo>
                  <a:pt x="49530" y="264159"/>
                </a:lnTo>
                <a:lnTo>
                  <a:pt x="48895" y="265429"/>
                </a:lnTo>
                <a:lnTo>
                  <a:pt x="49530" y="265429"/>
                </a:lnTo>
                <a:lnTo>
                  <a:pt x="48260" y="278129"/>
                </a:lnTo>
                <a:lnTo>
                  <a:pt x="46990" y="287019"/>
                </a:lnTo>
                <a:lnTo>
                  <a:pt x="46990" y="294639"/>
                </a:lnTo>
                <a:lnTo>
                  <a:pt x="47625" y="294639"/>
                </a:lnTo>
                <a:lnTo>
                  <a:pt x="47625" y="295909"/>
                </a:lnTo>
                <a:lnTo>
                  <a:pt x="46355" y="295909"/>
                </a:lnTo>
                <a:lnTo>
                  <a:pt x="45720" y="302259"/>
                </a:lnTo>
                <a:lnTo>
                  <a:pt x="45720" y="314959"/>
                </a:lnTo>
                <a:lnTo>
                  <a:pt x="54610" y="326389"/>
                </a:lnTo>
                <a:lnTo>
                  <a:pt x="59690" y="332739"/>
                </a:lnTo>
                <a:lnTo>
                  <a:pt x="60960" y="332739"/>
                </a:lnTo>
                <a:lnTo>
                  <a:pt x="60960" y="334009"/>
                </a:lnTo>
                <a:lnTo>
                  <a:pt x="64770" y="340359"/>
                </a:lnTo>
                <a:lnTo>
                  <a:pt x="73660" y="351789"/>
                </a:lnTo>
                <a:lnTo>
                  <a:pt x="81915" y="351789"/>
                </a:lnTo>
                <a:lnTo>
                  <a:pt x="89535" y="350519"/>
                </a:lnTo>
                <a:lnTo>
                  <a:pt x="168275" y="350519"/>
                </a:lnTo>
                <a:lnTo>
                  <a:pt x="173990" y="347979"/>
                </a:lnTo>
                <a:lnTo>
                  <a:pt x="178435" y="344169"/>
                </a:lnTo>
                <a:lnTo>
                  <a:pt x="179070" y="341629"/>
                </a:lnTo>
                <a:lnTo>
                  <a:pt x="79375" y="341629"/>
                </a:lnTo>
                <a:lnTo>
                  <a:pt x="81280" y="331469"/>
                </a:lnTo>
                <a:lnTo>
                  <a:pt x="69850" y="331469"/>
                </a:lnTo>
                <a:lnTo>
                  <a:pt x="69850" y="328929"/>
                </a:lnTo>
                <a:lnTo>
                  <a:pt x="65405" y="321309"/>
                </a:lnTo>
                <a:lnTo>
                  <a:pt x="56515" y="308609"/>
                </a:lnTo>
                <a:lnTo>
                  <a:pt x="57150" y="293369"/>
                </a:lnTo>
                <a:lnTo>
                  <a:pt x="58420" y="280669"/>
                </a:lnTo>
                <a:lnTo>
                  <a:pt x="59055" y="267969"/>
                </a:lnTo>
                <a:lnTo>
                  <a:pt x="60960" y="260349"/>
                </a:lnTo>
                <a:lnTo>
                  <a:pt x="59690" y="257809"/>
                </a:lnTo>
                <a:lnTo>
                  <a:pt x="60960" y="251459"/>
                </a:lnTo>
                <a:lnTo>
                  <a:pt x="60960" y="234949"/>
                </a:lnTo>
                <a:lnTo>
                  <a:pt x="59690" y="227329"/>
                </a:lnTo>
                <a:lnTo>
                  <a:pt x="60325" y="227329"/>
                </a:lnTo>
                <a:lnTo>
                  <a:pt x="60960" y="226059"/>
                </a:lnTo>
                <a:lnTo>
                  <a:pt x="60960" y="223519"/>
                </a:lnTo>
                <a:lnTo>
                  <a:pt x="71120" y="223519"/>
                </a:lnTo>
                <a:lnTo>
                  <a:pt x="62865" y="205739"/>
                </a:lnTo>
                <a:lnTo>
                  <a:pt x="62865" y="204469"/>
                </a:lnTo>
                <a:lnTo>
                  <a:pt x="73660" y="204469"/>
                </a:lnTo>
                <a:lnTo>
                  <a:pt x="69850" y="196849"/>
                </a:lnTo>
                <a:lnTo>
                  <a:pt x="70485" y="196849"/>
                </a:lnTo>
                <a:lnTo>
                  <a:pt x="71120" y="195579"/>
                </a:lnTo>
                <a:lnTo>
                  <a:pt x="93345" y="195579"/>
                </a:lnTo>
                <a:lnTo>
                  <a:pt x="93345" y="194309"/>
                </a:lnTo>
                <a:close/>
              </a:path>
              <a:path w="224154" h="351789">
                <a:moveTo>
                  <a:pt x="99060" y="350519"/>
                </a:moveTo>
                <a:lnTo>
                  <a:pt x="89535" y="350519"/>
                </a:lnTo>
                <a:lnTo>
                  <a:pt x="98425" y="351789"/>
                </a:lnTo>
                <a:lnTo>
                  <a:pt x="99060" y="350519"/>
                </a:lnTo>
                <a:close/>
              </a:path>
              <a:path w="224154" h="351789">
                <a:moveTo>
                  <a:pt x="106680" y="350519"/>
                </a:moveTo>
                <a:lnTo>
                  <a:pt x="99695" y="350519"/>
                </a:lnTo>
                <a:lnTo>
                  <a:pt x="99695" y="351789"/>
                </a:lnTo>
                <a:lnTo>
                  <a:pt x="106680" y="350519"/>
                </a:lnTo>
                <a:close/>
              </a:path>
              <a:path w="224154" h="351789">
                <a:moveTo>
                  <a:pt x="142240" y="350519"/>
                </a:moveTo>
                <a:lnTo>
                  <a:pt x="114300" y="350519"/>
                </a:lnTo>
                <a:lnTo>
                  <a:pt x="120650" y="351789"/>
                </a:lnTo>
                <a:lnTo>
                  <a:pt x="137795" y="351789"/>
                </a:lnTo>
                <a:lnTo>
                  <a:pt x="142240" y="350519"/>
                </a:lnTo>
                <a:close/>
              </a:path>
              <a:path w="224154" h="351789">
                <a:moveTo>
                  <a:pt x="151765" y="350519"/>
                </a:moveTo>
                <a:lnTo>
                  <a:pt x="142240" y="350519"/>
                </a:lnTo>
                <a:lnTo>
                  <a:pt x="142240" y="351789"/>
                </a:lnTo>
                <a:lnTo>
                  <a:pt x="148590" y="351789"/>
                </a:lnTo>
                <a:lnTo>
                  <a:pt x="151765" y="350519"/>
                </a:lnTo>
                <a:close/>
              </a:path>
              <a:path w="224154" h="351789">
                <a:moveTo>
                  <a:pt x="91440" y="340359"/>
                </a:moveTo>
                <a:lnTo>
                  <a:pt x="81915" y="341629"/>
                </a:lnTo>
                <a:lnTo>
                  <a:pt x="91440" y="341629"/>
                </a:lnTo>
                <a:lnTo>
                  <a:pt x="91440" y="340359"/>
                </a:lnTo>
                <a:close/>
              </a:path>
              <a:path w="224154" h="351789">
                <a:moveTo>
                  <a:pt x="97790" y="340359"/>
                </a:moveTo>
                <a:lnTo>
                  <a:pt x="93345" y="340359"/>
                </a:lnTo>
                <a:lnTo>
                  <a:pt x="91440" y="341629"/>
                </a:lnTo>
                <a:lnTo>
                  <a:pt x="97790" y="341629"/>
                </a:lnTo>
                <a:lnTo>
                  <a:pt x="97790" y="340359"/>
                </a:lnTo>
                <a:close/>
              </a:path>
              <a:path w="224154" h="351789">
                <a:moveTo>
                  <a:pt x="99695" y="340359"/>
                </a:moveTo>
                <a:lnTo>
                  <a:pt x="97790" y="341629"/>
                </a:lnTo>
                <a:lnTo>
                  <a:pt x="101600" y="341629"/>
                </a:lnTo>
                <a:lnTo>
                  <a:pt x="99695" y="340359"/>
                </a:lnTo>
                <a:close/>
              </a:path>
              <a:path w="224154" h="351789">
                <a:moveTo>
                  <a:pt x="223520" y="49529"/>
                </a:moveTo>
                <a:lnTo>
                  <a:pt x="205105" y="49529"/>
                </a:lnTo>
                <a:lnTo>
                  <a:pt x="211455" y="52069"/>
                </a:lnTo>
                <a:lnTo>
                  <a:pt x="207645" y="90169"/>
                </a:lnTo>
                <a:lnTo>
                  <a:pt x="205105" y="107949"/>
                </a:lnTo>
                <a:lnTo>
                  <a:pt x="202565" y="126999"/>
                </a:lnTo>
                <a:lnTo>
                  <a:pt x="203200" y="126999"/>
                </a:lnTo>
                <a:lnTo>
                  <a:pt x="203200" y="128269"/>
                </a:lnTo>
                <a:lnTo>
                  <a:pt x="202565" y="128269"/>
                </a:lnTo>
                <a:lnTo>
                  <a:pt x="201930" y="129539"/>
                </a:lnTo>
                <a:lnTo>
                  <a:pt x="201295" y="134619"/>
                </a:lnTo>
                <a:lnTo>
                  <a:pt x="202565" y="134619"/>
                </a:lnTo>
                <a:lnTo>
                  <a:pt x="200025" y="152399"/>
                </a:lnTo>
                <a:lnTo>
                  <a:pt x="197485" y="167639"/>
                </a:lnTo>
                <a:lnTo>
                  <a:pt x="195580" y="180339"/>
                </a:lnTo>
                <a:lnTo>
                  <a:pt x="193675" y="191769"/>
                </a:lnTo>
                <a:lnTo>
                  <a:pt x="194310" y="191769"/>
                </a:lnTo>
                <a:lnTo>
                  <a:pt x="194310" y="196849"/>
                </a:lnTo>
                <a:lnTo>
                  <a:pt x="193040" y="203199"/>
                </a:lnTo>
                <a:lnTo>
                  <a:pt x="191770" y="212089"/>
                </a:lnTo>
                <a:lnTo>
                  <a:pt x="189230" y="222249"/>
                </a:lnTo>
                <a:lnTo>
                  <a:pt x="190500" y="222249"/>
                </a:lnTo>
                <a:lnTo>
                  <a:pt x="189865" y="226059"/>
                </a:lnTo>
                <a:lnTo>
                  <a:pt x="188595" y="236219"/>
                </a:lnTo>
                <a:lnTo>
                  <a:pt x="182245" y="267969"/>
                </a:lnTo>
                <a:lnTo>
                  <a:pt x="183515" y="267969"/>
                </a:lnTo>
                <a:lnTo>
                  <a:pt x="179070" y="290829"/>
                </a:lnTo>
                <a:lnTo>
                  <a:pt x="175895" y="307339"/>
                </a:lnTo>
                <a:lnTo>
                  <a:pt x="173990" y="320039"/>
                </a:lnTo>
                <a:lnTo>
                  <a:pt x="172720" y="325119"/>
                </a:lnTo>
                <a:lnTo>
                  <a:pt x="173355" y="325119"/>
                </a:lnTo>
                <a:lnTo>
                  <a:pt x="172720" y="332739"/>
                </a:lnTo>
                <a:lnTo>
                  <a:pt x="169545" y="339089"/>
                </a:lnTo>
                <a:lnTo>
                  <a:pt x="141605" y="339089"/>
                </a:lnTo>
                <a:lnTo>
                  <a:pt x="126365" y="340359"/>
                </a:lnTo>
                <a:lnTo>
                  <a:pt x="106680" y="340359"/>
                </a:lnTo>
                <a:lnTo>
                  <a:pt x="104775" y="341629"/>
                </a:lnTo>
                <a:lnTo>
                  <a:pt x="179070" y="341629"/>
                </a:lnTo>
                <a:lnTo>
                  <a:pt x="179705" y="340359"/>
                </a:lnTo>
                <a:lnTo>
                  <a:pt x="113665" y="340359"/>
                </a:lnTo>
                <a:lnTo>
                  <a:pt x="106680" y="339089"/>
                </a:lnTo>
                <a:lnTo>
                  <a:pt x="180657" y="339089"/>
                </a:lnTo>
                <a:lnTo>
                  <a:pt x="181610" y="337819"/>
                </a:lnTo>
                <a:lnTo>
                  <a:pt x="183515" y="326389"/>
                </a:lnTo>
                <a:lnTo>
                  <a:pt x="182245" y="326389"/>
                </a:lnTo>
                <a:lnTo>
                  <a:pt x="183515" y="321309"/>
                </a:lnTo>
                <a:lnTo>
                  <a:pt x="184785" y="320039"/>
                </a:lnTo>
                <a:lnTo>
                  <a:pt x="185420" y="320039"/>
                </a:lnTo>
                <a:lnTo>
                  <a:pt x="186690" y="308609"/>
                </a:lnTo>
                <a:lnTo>
                  <a:pt x="190500" y="287019"/>
                </a:lnTo>
                <a:lnTo>
                  <a:pt x="193675" y="273049"/>
                </a:lnTo>
                <a:lnTo>
                  <a:pt x="192405" y="273049"/>
                </a:lnTo>
                <a:lnTo>
                  <a:pt x="193040" y="269239"/>
                </a:lnTo>
                <a:lnTo>
                  <a:pt x="194310" y="260349"/>
                </a:lnTo>
                <a:lnTo>
                  <a:pt x="197485" y="246379"/>
                </a:lnTo>
                <a:lnTo>
                  <a:pt x="201295" y="226059"/>
                </a:lnTo>
                <a:lnTo>
                  <a:pt x="200660" y="226059"/>
                </a:lnTo>
                <a:lnTo>
                  <a:pt x="200660" y="224789"/>
                </a:lnTo>
                <a:lnTo>
                  <a:pt x="211455" y="152399"/>
                </a:lnTo>
                <a:lnTo>
                  <a:pt x="213360" y="129539"/>
                </a:lnTo>
                <a:lnTo>
                  <a:pt x="215265" y="111759"/>
                </a:lnTo>
                <a:lnTo>
                  <a:pt x="217170" y="102869"/>
                </a:lnTo>
                <a:lnTo>
                  <a:pt x="218440" y="99059"/>
                </a:lnTo>
                <a:lnTo>
                  <a:pt x="218440" y="97789"/>
                </a:lnTo>
                <a:lnTo>
                  <a:pt x="217170" y="95249"/>
                </a:lnTo>
                <a:lnTo>
                  <a:pt x="219075" y="91439"/>
                </a:lnTo>
                <a:lnTo>
                  <a:pt x="220345" y="73659"/>
                </a:lnTo>
                <a:lnTo>
                  <a:pt x="221615" y="60959"/>
                </a:lnTo>
                <a:lnTo>
                  <a:pt x="222885" y="53339"/>
                </a:lnTo>
                <a:lnTo>
                  <a:pt x="224155" y="50799"/>
                </a:lnTo>
                <a:lnTo>
                  <a:pt x="223520" y="49529"/>
                </a:lnTo>
                <a:close/>
              </a:path>
              <a:path w="224154" h="351789">
                <a:moveTo>
                  <a:pt x="126365" y="339089"/>
                </a:moveTo>
                <a:lnTo>
                  <a:pt x="125730" y="339089"/>
                </a:lnTo>
                <a:lnTo>
                  <a:pt x="125730" y="340359"/>
                </a:lnTo>
                <a:lnTo>
                  <a:pt x="126365" y="340359"/>
                </a:lnTo>
                <a:lnTo>
                  <a:pt x="126365" y="339089"/>
                </a:lnTo>
                <a:close/>
              </a:path>
              <a:path w="224154" h="351789">
                <a:moveTo>
                  <a:pt x="156845" y="337819"/>
                </a:moveTo>
                <a:lnTo>
                  <a:pt x="156845" y="339089"/>
                </a:lnTo>
                <a:lnTo>
                  <a:pt x="158750" y="339089"/>
                </a:lnTo>
                <a:lnTo>
                  <a:pt x="156845" y="337819"/>
                </a:lnTo>
                <a:close/>
              </a:path>
              <a:path w="224154" h="351789">
                <a:moveTo>
                  <a:pt x="71120" y="223519"/>
                </a:moveTo>
                <a:lnTo>
                  <a:pt x="62865" y="223519"/>
                </a:lnTo>
                <a:lnTo>
                  <a:pt x="63500" y="226059"/>
                </a:lnTo>
                <a:lnTo>
                  <a:pt x="66675" y="231139"/>
                </a:lnTo>
                <a:lnTo>
                  <a:pt x="71755" y="238759"/>
                </a:lnTo>
                <a:lnTo>
                  <a:pt x="78740" y="248919"/>
                </a:lnTo>
                <a:lnTo>
                  <a:pt x="77470" y="261619"/>
                </a:lnTo>
                <a:lnTo>
                  <a:pt x="76200" y="273049"/>
                </a:lnTo>
                <a:lnTo>
                  <a:pt x="73660" y="299719"/>
                </a:lnTo>
                <a:lnTo>
                  <a:pt x="74930" y="299719"/>
                </a:lnTo>
                <a:lnTo>
                  <a:pt x="70485" y="331469"/>
                </a:lnTo>
                <a:lnTo>
                  <a:pt x="81280" y="331469"/>
                </a:lnTo>
                <a:lnTo>
                  <a:pt x="81280" y="328929"/>
                </a:lnTo>
                <a:lnTo>
                  <a:pt x="83185" y="313689"/>
                </a:lnTo>
                <a:lnTo>
                  <a:pt x="85090" y="297179"/>
                </a:lnTo>
                <a:lnTo>
                  <a:pt x="86360" y="280669"/>
                </a:lnTo>
                <a:lnTo>
                  <a:pt x="85725" y="280669"/>
                </a:lnTo>
                <a:lnTo>
                  <a:pt x="86360" y="265429"/>
                </a:lnTo>
                <a:lnTo>
                  <a:pt x="87630" y="259079"/>
                </a:lnTo>
                <a:lnTo>
                  <a:pt x="88900" y="259079"/>
                </a:lnTo>
                <a:lnTo>
                  <a:pt x="90170" y="237489"/>
                </a:lnTo>
                <a:lnTo>
                  <a:pt x="77470" y="237489"/>
                </a:lnTo>
                <a:lnTo>
                  <a:pt x="77470" y="236219"/>
                </a:lnTo>
                <a:lnTo>
                  <a:pt x="71120" y="223519"/>
                </a:lnTo>
                <a:close/>
              </a:path>
              <a:path w="224154" h="351789">
                <a:moveTo>
                  <a:pt x="73660" y="204469"/>
                </a:moveTo>
                <a:lnTo>
                  <a:pt x="64770" y="204469"/>
                </a:lnTo>
                <a:lnTo>
                  <a:pt x="65405" y="207009"/>
                </a:lnTo>
                <a:lnTo>
                  <a:pt x="68580" y="212089"/>
                </a:lnTo>
                <a:lnTo>
                  <a:pt x="79375" y="227329"/>
                </a:lnTo>
                <a:lnTo>
                  <a:pt x="79375" y="232409"/>
                </a:lnTo>
                <a:lnTo>
                  <a:pt x="78740" y="237489"/>
                </a:lnTo>
                <a:lnTo>
                  <a:pt x="90170" y="237489"/>
                </a:lnTo>
                <a:lnTo>
                  <a:pt x="90249" y="232409"/>
                </a:lnTo>
                <a:lnTo>
                  <a:pt x="91440" y="213359"/>
                </a:lnTo>
                <a:lnTo>
                  <a:pt x="78740" y="213359"/>
                </a:lnTo>
                <a:lnTo>
                  <a:pt x="73660" y="204469"/>
                </a:lnTo>
                <a:close/>
              </a:path>
              <a:path w="224154" h="351789">
                <a:moveTo>
                  <a:pt x="93345" y="195579"/>
                </a:moveTo>
                <a:lnTo>
                  <a:pt x="73025" y="195579"/>
                </a:lnTo>
                <a:lnTo>
                  <a:pt x="78105" y="204469"/>
                </a:lnTo>
                <a:lnTo>
                  <a:pt x="80645" y="209549"/>
                </a:lnTo>
                <a:lnTo>
                  <a:pt x="80645" y="213359"/>
                </a:lnTo>
                <a:lnTo>
                  <a:pt x="91440" y="213359"/>
                </a:lnTo>
                <a:lnTo>
                  <a:pt x="93345" y="196849"/>
                </a:lnTo>
                <a:lnTo>
                  <a:pt x="93345" y="195579"/>
                </a:lnTo>
                <a:close/>
              </a:path>
              <a:path w="224154" h="351789">
                <a:moveTo>
                  <a:pt x="53975" y="193039"/>
                </a:moveTo>
                <a:lnTo>
                  <a:pt x="40005" y="193039"/>
                </a:lnTo>
                <a:lnTo>
                  <a:pt x="38735" y="194309"/>
                </a:lnTo>
                <a:lnTo>
                  <a:pt x="53975" y="194309"/>
                </a:lnTo>
                <a:lnTo>
                  <a:pt x="53975" y="193039"/>
                </a:lnTo>
                <a:close/>
              </a:path>
              <a:path w="224154" h="351789">
                <a:moveTo>
                  <a:pt x="33020" y="97789"/>
                </a:moveTo>
                <a:lnTo>
                  <a:pt x="17780" y="97789"/>
                </a:lnTo>
                <a:lnTo>
                  <a:pt x="25400" y="104139"/>
                </a:lnTo>
                <a:lnTo>
                  <a:pt x="29845" y="109219"/>
                </a:lnTo>
                <a:lnTo>
                  <a:pt x="30480" y="111759"/>
                </a:lnTo>
                <a:lnTo>
                  <a:pt x="29845" y="111759"/>
                </a:lnTo>
                <a:lnTo>
                  <a:pt x="29845" y="132079"/>
                </a:lnTo>
                <a:lnTo>
                  <a:pt x="28575" y="139699"/>
                </a:lnTo>
                <a:lnTo>
                  <a:pt x="29845" y="139699"/>
                </a:lnTo>
                <a:lnTo>
                  <a:pt x="29845" y="140969"/>
                </a:lnTo>
                <a:lnTo>
                  <a:pt x="26035" y="173989"/>
                </a:lnTo>
                <a:lnTo>
                  <a:pt x="14605" y="173989"/>
                </a:lnTo>
                <a:lnTo>
                  <a:pt x="19050" y="182879"/>
                </a:lnTo>
                <a:lnTo>
                  <a:pt x="24765" y="189229"/>
                </a:lnTo>
                <a:lnTo>
                  <a:pt x="31115" y="193039"/>
                </a:lnTo>
                <a:lnTo>
                  <a:pt x="93980" y="193039"/>
                </a:lnTo>
                <a:lnTo>
                  <a:pt x="94615" y="185419"/>
                </a:lnTo>
                <a:lnTo>
                  <a:pt x="93980" y="182879"/>
                </a:lnTo>
                <a:lnTo>
                  <a:pt x="36830" y="182879"/>
                </a:lnTo>
                <a:lnTo>
                  <a:pt x="34925" y="181609"/>
                </a:lnTo>
                <a:lnTo>
                  <a:pt x="36195" y="173989"/>
                </a:lnTo>
                <a:lnTo>
                  <a:pt x="38735" y="156209"/>
                </a:lnTo>
                <a:lnTo>
                  <a:pt x="40005" y="146049"/>
                </a:lnTo>
                <a:lnTo>
                  <a:pt x="38735" y="146049"/>
                </a:lnTo>
                <a:lnTo>
                  <a:pt x="38735" y="144779"/>
                </a:lnTo>
                <a:lnTo>
                  <a:pt x="40005" y="144779"/>
                </a:lnTo>
                <a:lnTo>
                  <a:pt x="40005" y="135889"/>
                </a:lnTo>
                <a:lnTo>
                  <a:pt x="41275" y="123189"/>
                </a:lnTo>
                <a:lnTo>
                  <a:pt x="42545" y="118109"/>
                </a:lnTo>
                <a:lnTo>
                  <a:pt x="47625" y="111759"/>
                </a:lnTo>
                <a:lnTo>
                  <a:pt x="52070" y="106679"/>
                </a:lnTo>
                <a:lnTo>
                  <a:pt x="53340" y="105409"/>
                </a:lnTo>
                <a:lnTo>
                  <a:pt x="40005" y="105409"/>
                </a:lnTo>
                <a:lnTo>
                  <a:pt x="33020" y="97789"/>
                </a:lnTo>
                <a:close/>
              </a:path>
              <a:path w="224154" h="351789">
                <a:moveTo>
                  <a:pt x="48895" y="181609"/>
                </a:moveTo>
                <a:lnTo>
                  <a:pt x="41910" y="182879"/>
                </a:lnTo>
                <a:lnTo>
                  <a:pt x="48895" y="182879"/>
                </a:lnTo>
                <a:lnTo>
                  <a:pt x="48895" y="181609"/>
                </a:lnTo>
                <a:close/>
              </a:path>
              <a:path w="224154" h="351789">
                <a:moveTo>
                  <a:pt x="52705" y="181609"/>
                </a:moveTo>
                <a:lnTo>
                  <a:pt x="50800" y="181609"/>
                </a:lnTo>
                <a:lnTo>
                  <a:pt x="48895" y="182879"/>
                </a:lnTo>
                <a:lnTo>
                  <a:pt x="52705" y="182879"/>
                </a:lnTo>
                <a:lnTo>
                  <a:pt x="52705" y="181609"/>
                </a:lnTo>
                <a:close/>
              </a:path>
              <a:path w="224154" h="351789">
                <a:moveTo>
                  <a:pt x="55880" y="181609"/>
                </a:moveTo>
                <a:lnTo>
                  <a:pt x="54610" y="181609"/>
                </a:lnTo>
                <a:lnTo>
                  <a:pt x="52705" y="182879"/>
                </a:lnTo>
                <a:lnTo>
                  <a:pt x="55880" y="182879"/>
                </a:lnTo>
                <a:lnTo>
                  <a:pt x="55880" y="181609"/>
                </a:lnTo>
                <a:close/>
              </a:path>
              <a:path w="224154" h="351789">
                <a:moveTo>
                  <a:pt x="92710" y="180339"/>
                </a:moveTo>
                <a:lnTo>
                  <a:pt x="90805" y="180339"/>
                </a:lnTo>
                <a:lnTo>
                  <a:pt x="84455" y="181609"/>
                </a:lnTo>
                <a:lnTo>
                  <a:pt x="57785" y="181609"/>
                </a:lnTo>
                <a:lnTo>
                  <a:pt x="55880" y="182879"/>
                </a:lnTo>
                <a:lnTo>
                  <a:pt x="93980" y="182879"/>
                </a:lnTo>
                <a:lnTo>
                  <a:pt x="92710" y="180339"/>
                </a:lnTo>
                <a:close/>
              </a:path>
              <a:path w="224154" h="351789">
                <a:moveTo>
                  <a:pt x="79375" y="180339"/>
                </a:moveTo>
                <a:lnTo>
                  <a:pt x="77470" y="181609"/>
                </a:lnTo>
                <a:lnTo>
                  <a:pt x="84455" y="181609"/>
                </a:lnTo>
                <a:lnTo>
                  <a:pt x="79375" y="180339"/>
                </a:lnTo>
                <a:close/>
              </a:path>
              <a:path w="224154" h="351789">
                <a:moveTo>
                  <a:pt x="88900" y="0"/>
                </a:moveTo>
                <a:lnTo>
                  <a:pt x="84455" y="2539"/>
                </a:lnTo>
                <a:lnTo>
                  <a:pt x="81280" y="8889"/>
                </a:lnTo>
                <a:lnTo>
                  <a:pt x="79375" y="8889"/>
                </a:lnTo>
                <a:lnTo>
                  <a:pt x="41910" y="49529"/>
                </a:lnTo>
                <a:lnTo>
                  <a:pt x="22225" y="68579"/>
                </a:lnTo>
                <a:lnTo>
                  <a:pt x="20955" y="71119"/>
                </a:lnTo>
                <a:lnTo>
                  <a:pt x="16510" y="73659"/>
                </a:lnTo>
                <a:lnTo>
                  <a:pt x="13335" y="77469"/>
                </a:lnTo>
                <a:lnTo>
                  <a:pt x="10795" y="82549"/>
                </a:lnTo>
                <a:lnTo>
                  <a:pt x="6350" y="82549"/>
                </a:lnTo>
                <a:lnTo>
                  <a:pt x="3810" y="90169"/>
                </a:lnTo>
                <a:lnTo>
                  <a:pt x="3810" y="114299"/>
                </a:lnTo>
                <a:lnTo>
                  <a:pt x="2540" y="119379"/>
                </a:lnTo>
                <a:lnTo>
                  <a:pt x="3810" y="119379"/>
                </a:lnTo>
                <a:lnTo>
                  <a:pt x="3810" y="120649"/>
                </a:lnTo>
                <a:lnTo>
                  <a:pt x="2540" y="120649"/>
                </a:lnTo>
                <a:lnTo>
                  <a:pt x="2540" y="123189"/>
                </a:lnTo>
                <a:lnTo>
                  <a:pt x="3810" y="124459"/>
                </a:lnTo>
                <a:lnTo>
                  <a:pt x="3175" y="124459"/>
                </a:lnTo>
                <a:lnTo>
                  <a:pt x="2540" y="129539"/>
                </a:lnTo>
                <a:lnTo>
                  <a:pt x="1905" y="138429"/>
                </a:lnTo>
                <a:lnTo>
                  <a:pt x="2540" y="139699"/>
                </a:lnTo>
                <a:lnTo>
                  <a:pt x="2540" y="140969"/>
                </a:lnTo>
                <a:lnTo>
                  <a:pt x="1905" y="143509"/>
                </a:lnTo>
                <a:lnTo>
                  <a:pt x="2540" y="143509"/>
                </a:lnTo>
                <a:lnTo>
                  <a:pt x="1905" y="148589"/>
                </a:lnTo>
                <a:lnTo>
                  <a:pt x="1270" y="152399"/>
                </a:lnTo>
                <a:lnTo>
                  <a:pt x="0" y="154939"/>
                </a:lnTo>
                <a:lnTo>
                  <a:pt x="1270" y="154939"/>
                </a:lnTo>
                <a:lnTo>
                  <a:pt x="1905" y="156209"/>
                </a:lnTo>
                <a:lnTo>
                  <a:pt x="1905" y="158749"/>
                </a:lnTo>
                <a:lnTo>
                  <a:pt x="8890" y="168909"/>
                </a:lnTo>
                <a:lnTo>
                  <a:pt x="13335" y="173989"/>
                </a:lnTo>
                <a:lnTo>
                  <a:pt x="24765" y="173989"/>
                </a:lnTo>
                <a:lnTo>
                  <a:pt x="22860" y="170179"/>
                </a:lnTo>
                <a:lnTo>
                  <a:pt x="17780" y="165099"/>
                </a:lnTo>
                <a:lnTo>
                  <a:pt x="14605" y="160019"/>
                </a:lnTo>
                <a:lnTo>
                  <a:pt x="12700" y="152399"/>
                </a:lnTo>
                <a:lnTo>
                  <a:pt x="12065" y="146049"/>
                </a:lnTo>
                <a:lnTo>
                  <a:pt x="12700" y="146049"/>
                </a:lnTo>
                <a:lnTo>
                  <a:pt x="13335" y="142239"/>
                </a:lnTo>
                <a:lnTo>
                  <a:pt x="13970" y="137159"/>
                </a:lnTo>
                <a:lnTo>
                  <a:pt x="12700" y="133349"/>
                </a:lnTo>
                <a:lnTo>
                  <a:pt x="12065" y="130809"/>
                </a:lnTo>
                <a:lnTo>
                  <a:pt x="12170" y="128269"/>
                </a:lnTo>
                <a:lnTo>
                  <a:pt x="12700" y="121919"/>
                </a:lnTo>
                <a:lnTo>
                  <a:pt x="13335" y="116839"/>
                </a:lnTo>
                <a:lnTo>
                  <a:pt x="13970" y="115569"/>
                </a:lnTo>
                <a:lnTo>
                  <a:pt x="12700" y="115569"/>
                </a:lnTo>
                <a:lnTo>
                  <a:pt x="12700" y="113029"/>
                </a:lnTo>
                <a:lnTo>
                  <a:pt x="13970" y="110489"/>
                </a:lnTo>
                <a:lnTo>
                  <a:pt x="12700" y="107949"/>
                </a:lnTo>
                <a:lnTo>
                  <a:pt x="13970" y="101599"/>
                </a:lnTo>
                <a:lnTo>
                  <a:pt x="15875" y="97789"/>
                </a:lnTo>
                <a:lnTo>
                  <a:pt x="33020" y="97789"/>
                </a:lnTo>
                <a:lnTo>
                  <a:pt x="24765" y="88899"/>
                </a:lnTo>
                <a:lnTo>
                  <a:pt x="24765" y="85089"/>
                </a:lnTo>
                <a:lnTo>
                  <a:pt x="26035" y="80009"/>
                </a:lnTo>
                <a:lnTo>
                  <a:pt x="30480" y="74929"/>
                </a:lnTo>
                <a:lnTo>
                  <a:pt x="38100" y="66039"/>
                </a:lnTo>
                <a:lnTo>
                  <a:pt x="48895" y="57149"/>
                </a:lnTo>
                <a:lnTo>
                  <a:pt x="52705" y="52069"/>
                </a:lnTo>
                <a:lnTo>
                  <a:pt x="55245" y="48259"/>
                </a:lnTo>
                <a:lnTo>
                  <a:pt x="57785" y="46989"/>
                </a:lnTo>
                <a:lnTo>
                  <a:pt x="66040" y="39369"/>
                </a:lnTo>
                <a:lnTo>
                  <a:pt x="76200" y="29209"/>
                </a:lnTo>
                <a:lnTo>
                  <a:pt x="77470" y="26669"/>
                </a:lnTo>
                <a:lnTo>
                  <a:pt x="83185" y="22859"/>
                </a:lnTo>
                <a:lnTo>
                  <a:pt x="85725" y="20319"/>
                </a:lnTo>
                <a:lnTo>
                  <a:pt x="85725" y="17779"/>
                </a:lnTo>
                <a:lnTo>
                  <a:pt x="100965" y="17779"/>
                </a:lnTo>
                <a:lnTo>
                  <a:pt x="98425" y="13969"/>
                </a:lnTo>
                <a:lnTo>
                  <a:pt x="104775" y="12699"/>
                </a:lnTo>
                <a:lnTo>
                  <a:pt x="196850" y="12699"/>
                </a:lnTo>
                <a:lnTo>
                  <a:pt x="191770" y="10159"/>
                </a:lnTo>
                <a:lnTo>
                  <a:pt x="183515" y="7619"/>
                </a:lnTo>
                <a:lnTo>
                  <a:pt x="166370" y="7619"/>
                </a:lnTo>
                <a:lnTo>
                  <a:pt x="162560" y="6349"/>
                </a:lnTo>
                <a:lnTo>
                  <a:pt x="155575" y="6349"/>
                </a:lnTo>
                <a:lnTo>
                  <a:pt x="138430" y="5079"/>
                </a:lnTo>
                <a:lnTo>
                  <a:pt x="124460" y="5079"/>
                </a:lnTo>
                <a:lnTo>
                  <a:pt x="119380" y="2539"/>
                </a:lnTo>
                <a:lnTo>
                  <a:pt x="102870" y="2539"/>
                </a:lnTo>
                <a:lnTo>
                  <a:pt x="88900" y="0"/>
                </a:lnTo>
                <a:close/>
              </a:path>
              <a:path w="224154" h="351789">
                <a:moveTo>
                  <a:pt x="91440" y="52069"/>
                </a:moveTo>
                <a:lnTo>
                  <a:pt x="83185" y="60959"/>
                </a:lnTo>
                <a:lnTo>
                  <a:pt x="79375" y="66039"/>
                </a:lnTo>
                <a:lnTo>
                  <a:pt x="78740" y="66039"/>
                </a:lnTo>
                <a:lnTo>
                  <a:pt x="74930" y="68579"/>
                </a:lnTo>
                <a:lnTo>
                  <a:pt x="67310" y="74929"/>
                </a:lnTo>
                <a:lnTo>
                  <a:pt x="40005" y="105409"/>
                </a:lnTo>
                <a:lnTo>
                  <a:pt x="53340" y="105409"/>
                </a:lnTo>
                <a:lnTo>
                  <a:pt x="57150" y="100329"/>
                </a:lnTo>
                <a:lnTo>
                  <a:pt x="62865" y="95249"/>
                </a:lnTo>
                <a:lnTo>
                  <a:pt x="77470" y="80009"/>
                </a:lnTo>
                <a:lnTo>
                  <a:pt x="77470" y="78739"/>
                </a:lnTo>
                <a:lnTo>
                  <a:pt x="81915" y="77469"/>
                </a:lnTo>
                <a:lnTo>
                  <a:pt x="88265" y="72389"/>
                </a:lnTo>
                <a:lnTo>
                  <a:pt x="96520" y="62229"/>
                </a:lnTo>
                <a:lnTo>
                  <a:pt x="102870" y="57149"/>
                </a:lnTo>
                <a:lnTo>
                  <a:pt x="107315" y="53339"/>
                </a:lnTo>
                <a:lnTo>
                  <a:pt x="91440" y="53339"/>
                </a:lnTo>
                <a:lnTo>
                  <a:pt x="91440" y="52069"/>
                </a:lnTo>
                <a:close/>
              </a:path>
              <a:path w="224154" h="351789">
                <a:moveTo>
                  <a:pt x="100965" y="17779"/>
                </a:moveTo>
                <a:lnTo>
                  <a:pt x="87630" y="17779"/>
                </a:lnTo>
                <a:lnTo>
                  <a:pt x="89535" y="19049"/>
                </a:lnTo>
                <a:lnTo>
                  <a:pt x="92710" y="22859"/>
                </a:lnTo>
                <a:lnTo>
                  <a:pt x="97790" y="29209"/>
                </a:lnTo>
                <a:lnTo>
                  <a:pt x="104775" y="38099"/>
                </a:lnTo>
                <a:lnTo>
                  <a:pt x="104775" y="39369"/>
                </a:lnTo>
                <a:lnTo>
                  <a:pt x="99695" y="43179"/>
                </a:lnTo>
                <a:lnTo>
                  <a:pt x="95885" y="48259"/>
                </a:lnTo>
                <a:lnTo>
                  <a:pt x="92710" y="53339"/>
                </a:lnTo>
                <a:lnTo>
                  <a:pt x="107315" y="53339"/>
                </a:lnTo>
                <a:lnTo>
                  <a:pt x="109220" y="52069"/>
                </a:lnTo>
                <a:lnTo>
                  <a:pt x="114300" y="48259"/>
                </a:lnTo>
                <a:lnTo>
                  <a:pt x="119380" y="46989"/>
                </a:lnTo>
                <a:lnTo>
                  <a:pt x="223520" y="46989"/>
                </a:lnTo>
                <a:lnTo>
                  <a:pt x="224155" y="44449"/>
                </a:lnTo>
                <a:lnTo>
                  <a:pt x="224155" y="41909"/>
                </a:lnTo>
                <a:lnTo>
                  <a:pt x="221615" y="39369"/>
                </a:lnTo>
                <a:lnTo>
                  <a:pt x="168275" y="39369"/>
                </a:lnTo>
                <a:lnTo>
                  <a:pt x="168275" y="38099"/>
                </a:lnTo>
                <a:lnTo>
                  <a:pt x="120650" y="38099"/>
                </a:lnTo>
                <a:lnTo>
                  <a:pt x="120015" y="36829"/>
                </a:lnTo>
                <a:lnTo>
                  <a:pt x="117475" y="36829"/>
                </a:lnTo>
                <a:lnTo>
                  <a:pt x="117475" y="35559"/>
                </a:lnTo>
                <a:lnTo>
                  <a:pt x="112395" y="31749"/>
                </a:lnTo>
                <a:lnTo>
                  <a:pt x="107315" y="26669"/>
                </a:lnTo>
                <a:lnTo>
                  <a:pt x="102870" y="20319"/>
                </a:lnTo>
                <a:lnTo>
                  <a:pt x="100965" y="17779"/>
                </a:lnTo>
                <a:close/>
              </a:path>
              <a:path w="224154" h="351789">
                <a:moveTo>
                  <a:pt x="175260" y="48259"/>
                </a:moveTo>
                <a:lnTo>
                  <a:pt x="146685" y="48259"/>
                </a:lnTo>
                <a:lnTo>
                  <a:pt x="146685" y="49529"/>
                </a:lnTo>
                <a:lnTo>
                  <a:pt x="167640" y="49529"/>
                </a:lnTo>
                <a:lnTo>
                  <a:pt x="172720" y="50799"/>
                </a:lnTo>
                <a:lnTo>
                  <a:pt x="172720" y="49529"/>
                </a:lnTo>
                <a:lnTo>
                  <a:pt x="175260" y="48259"/>
                </a:lnTo>
                <a:close/>
              </a:path>
              <a:path w="224154" h="351789">
                <a:moveTo>
                  <a:pt x="224155" y="46989"/>
                </a:moveTo>
                <a:lnTo>
                  <a:pt x="119380" y="46989"/>
                </a:lnTo>
                <a:lnTo>
                  <a:pt x="127000" y="48259"/>
                </a:lnTo>
                <a:lnTo>
                  <a:pt x="180340" y="48259"/>
                </a:lnTo>
                <a:lnTo>
                  <a:pt x="196215" y="50799"/>
                </a:lnTo>
                <a:lnTo>
                  <a:pt x="197485" y="49529"/>
                </a:lnTo>
                <a:lnTo>
                  <a:pt x="223520" y="49529"/>
                </a:lnTo>
                <a:lnTo>
                  <a:pt x="224155" y="46989"/>
                </a:lnTo>
                <a:close/>
              </a:path>
              <a:path w="224154" h="351789">
                <a:moveTo>
                  <a:pt x="145415" y="48259"/>
                </a:moveTo>
                <a:lnTo>
                  <a:pt x="140335" y="48259"/>
                </a:lnTo>
                <a:lnTo>
                  <a:pt x="145415" y="49529"/>
                </a:lnTo>
                <a:lnTo>
                  <a:pt x="145415" y="48259"/>
                </a:lnTo>
                <a:close/>
              </a:path>
              <a:path w="224154" h="351789">
                <a:moveTo>
                  <a:pt x="198120" y="15239"/>
                </a:moveTo>
                <a:lnTo>
                  <a:pt x="142240" y="15239"/>
                </a:lnTo>
                <a:lnTo>
                  <a:pt x="142240" y="16509"/>
                </a:lnTo>
                <a:lnTo>
                  <a:pt x="152400" y="16509"/>
                </a:lnTo>
                <a:lnTo>
                  <a:pt x="162560" y="17779"/>
                </a:lnTo>
                <a:lnTo>
                  <a:pt x="188595" y="17779"/>
                </a:lnTo>
                <a:lnTo>
                  <a:pt x="191135" y="19049"/>
                </a:lnTo>
                <a:lnTo>
                  <a:pt x="191135" y="21589"/>
                </a:lnTo>
                <a:lnTo>
                  <a:pt x="201930" y="31749"/>
                </a:lnTo>
                <a:lnTo>
                  <a:pt x="207645" y="38099"/>
                </a:lnTo>
                <a:lnTo>
                  <a:pt x="171450" y="38099"/>
                </a:lnTo>
                <a:lnTo>
                  <a:pt x="168275" y="39369"/>
                </a:lnTo>
                <a:lnTo>
                  <a:pt x="221615" y="39369"/>
                </a:lnTo>
                <a:lnTo>
                  <a:pt x="213995" y="31749"/>
                </a:lnTo>
                <a:lnTo>
                  <a:pt x="213995" y="30479"/>
                </a:lnTo>
                <a:lnTo>
                  <a:pt x="210185" y="26669"/>
                </a:lnTo>
                <a:lnTo>
                  <a:pt x="204470" y="21589"/>
                </a:lnTo>
                <a:lnTo>
                  <a:pt x="198120" y="15239"/>
                </a:lnTo>
                <a:close/>
              </a:path>
              <a:path w="224154" h="351789">
                <a:moveTo>
                  <a:pt x="127635" y="36829"/>
                </a:moveTo>
                <a:lnTo>
                  <a:pt x="125730" y="38099"/>
                </a:lnTo>
                <a:lnTo>
                  <a:pt x="127635" y="38099"/>
                </a:lnTo>
                <a:lnTo>
                  <a:pt x="127635" y="36829"/>
                </a:lnTo>
                <a:close/>
              </a:path>
              <a:path w="224154" h="351789">
                <a:moveTo>
                  <a:pt x="129540" y="36829"/>
                </a:moveTo>
                <a:lnTo>
                  <a:pt x="127635" y="38099"/>
                </a:lnTo>
                <a:lnTo>
                  <a:pt x="131445" y="38099"/>
                </a:lnTo>
                <a:lnTo>
                  <a:pt x="129540" y="36829"/>
                </a:lnTo>
                <a:close/>
              </a:path>
              <a:path w="224154" h="351789">
                <a:moveTo>
                  <a:pt x="132715" y="36829"/>
                </a:moveTo>
                <a:lnTo>
                  <a:pt x="132080" y="38099"/>
                </a:lnTo>
                <a:lnTo>
                  <a:pt x="146685" y="38099"/>
                </a:lnTo>
                <a:lnTo>
                  <a:pt x="132715" y="36829"/>
                </a:lnTo>
                <a:close/>
              </a:path>
              <a:path w="224154" h="351789">
                <a:moveTo>
                  <a:pt x="196215" y="36829"/>
                </a:moveTo>
                <a:lnTo>
                  <a:pt x="192405" y="36829"/>
                </a:lnTo>
                <a:lnTo>
                  <a:pt x="189230" y="38099"/>
                </a:lnTo>
                <a:lnTo>
                  <a:pt x="196850" y="38099"/>
                </a:lnTo>
                <a:lnTo>
                  <a:pt x="196215" y="36829"/>
                </a:lnTo>
                <a:close/>
              </a:path>
              <a:path w="224154" h="351789">
                <a:moveTo>
                  <a:pt x="119380" y="35559"/>
                </a:moveTo>
                <a:lnTo>
                  <a:pt x="117475" y="36829"/>
                </a:lnTo>
                <a:lnTo>
                  <a:pt x="120015" y="36829"/>
                </a:lnTo>
                <a:lnTo>
                  <a:pt x="119380" y="35559"/>
                </a:lnTo>
                <a:close/>
              </a:path>
              <a:path w="224154" h="351789">
                <a:moveTo>
                  <a:pt x="151765" y="16509"/>
                </a:moveTo>
                <a:lnTo>
                  <a:pt x="150495" y="16509"/>
                </a:lnTo>
                <a:lnTo>
                  <a:pt x="150495" y="17779"/>
                </a:lnTo>
                <a:lnTo>
                  <a:pt x="151765" y="17779"/>
                </a:lnTo>
                <a:lnTo>
                  <a:pt x="151765" y="16509"/>
                </a:lnTo>
                <a:close/>
              </a:path>
              <a:path w="224154" h="351789">
                <a:moveTo>
                  <a:pt x="133350" y="15239"/>
                </a:moveTo>
                <a:lnTo>
                  <a:pt x="131762" y="15239"/>
                </a:lnTo>
                <a:lnTo>
                  <a:pt x="133350" y="16509"/>
                </a:lnTo>
                <a:lnTo>
                  <a:pt x="133350" y="15239"/>
                </a:lnTo>
                <a:close/>
              </a:path>
              <a:path w="224154" h="351789">
                <a:moveTo>
                  <a:pt x="141605" y="15239"/>
                </a:moveTo>
                <a:lnTo>
                  <a:pt x="136525" y="15239"/>
                </a:lnTo>
                <a:lnTo>
                  <a:pt x="141605" y="16509"/>
                </a:lnTo>
                <a:lnTo>
                  <a:pt x="141605" y="15239"/>
                </a:lnTo>
                <a:close/>
              </a:path>
              <a:path w="224154" h="351789">
                <a:moveTo>
                  <a:pt x="130175" y="13969"/>
                </a:moveTo>
                <a:lnTo>
                  <a:pt x="114300" y="13969"/>
                </a:lnTo>
                <a:lnTo>
                  <a:pt x="114300" y="15239"/>
                </a:lnTo>
                <a:lnTo>
                  <a:pt x="131762" y="15239"/>
                </a:lnTo>
                <a:lnTo>
                  <a:pt x="130175" y="13969"/>
                </a:lnTo>
                <a:close/>
              </a:path>
              <a:path w="224154" h="351789">
                <a:moveTo>
                  <a:pt x="105410" y="12699"/>
                </a:moveTo>
                <a:lnTo>
                  <a:pt x="104775" y="12699"/>
                </a:lnTo>
                <a:lnTo>
                  <a:pt x="104775" y="13969"/>
                </a:lnTo>
                <a:lnTo>
                  <a:pt x="105410" y="13969"/>
                </a:lnTo>
                <a:lnTo>
                  <a:pt x="105410" y="12699"/>
                </a:lnTo>
                <a:close/>
              </a:path>
              <a:path w="224154" h="351789">
                <a:moveTo>
                  <a:pt x="107950" y="12699"/>
                </a:moveTo>
                <a:lnTo>
                  <a:pt x="106680" y="12699"/>
                </a:lnTo>
                <a:lnTo>
                  <a:pt x="106680" y="13969"/>
                </a:lnTo>
                <a:lnTo>
                  <a:pt x="107950" y="13969"/>
                </a:lnTo>
                <a:lnTo>
                  <a:pt x="107950" y="12699"/>
                </a:lnTo>
                <a:close/>
              </a:path>
              <a:path w="224154" h="351789">
                <a:moveTo>
                  <a:pt x="196850" y="12699"/>
                </a:moveTo>
                <a:lnTo>
                  <a:pt x="109220" y="12699"/>
                </a:lnTo>
                <a:lnTo>
                  <a:pt x="111125" y="13969"/>
                </a:lnTo>
                <a:lnTo>
                  <a:pt x="197485" y="13969"/>
                </a:lnTo>
                <a:lnTo>
                  <a:pt x="196850" y="12699"/>
                </a:lnTo>
                <a:close/>
              </a:path>
              <a:path w="224154" h="351789">
                <a:moveTo>
                  <a:pt x="172720" y="6349"/>
                </a:moveTo>
                <a:lnTo>
                  <a:pt x="167640" y="7619"/>
                </a:lnTo>
                <a:lnTo>
                  <a:pt x="183515" y="7619"/>
                </a:lnTo>
                <a:lnTo>
                  <a:pt x="172720" y="6349"/>
                </a:lnTo>
                <a:close/>
              </a:path>
              <a:path w="224154" h="351789">
                <a:moveTo>
                  <a:pt x="156845" y="5079"/>
                </a:moveTo>
                <a:lnTo>
                  <a:pt x="156845" y="6349"/>
                </a:lnTo>
                <a:lnTo>
                  <a:pt x="162560" y="6349"/>
                </a:lnTo>
                <a:lnTo>
                  <a:pt x="156845" y="5079"/>
                </a:lnTo>
                <a:close/>
              </a:path>
              <a:path w="224154" h="351789">
                <a:moveTo>
                  <a:pt x="132715" y="3809"/>
                </a:moveTo>
                <a:lnTo>
                  <a:pt x="126365" y="3809"/>
                </a:lnTo>
                <a:lnTo>
                  <a:pt x="124460" y="5079"/>
                </a:lnTo>
                <a:lnTo>
                  <a:pt x="135890" y="5079"/>
                </a:lnTo>
                <a:lnTo>
                  <a:pt x="132715" y="3809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884" y="3600449"/>
            <a:ext cx="93344" cy="1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744" y="3594734"/>
            <a:ext cx="176530" cy="328295"/>
          </a:xfrm>
          <a:custGeom>
            <a:avLst/>
            <a:gdLst/>
            <a:ahLst/>
            <a:cxnLst/>
            <a:rect l="l" t="t" r="r" b="b"/>
            <a:pathLst>
              <a:path w="176529" h="328295">
                <a:moveTo>
                  <a:pt x="160655" y="167640"/>
                </a:moveTo>
                <a:lnTo>
                  <a:pt x="57785" y="167640"/>
                </a:lnTo>
                <a:lnTo>
                  <a:pt x="58420" y="169545"/>
                </a:lnTo>
                <a:lnTo>
                  <a:pt x="59690" y="172085"/>
                </a:lnTo>
                <a:lnTo>
                  <a:pt x="58420" y="183515"/>
                </a:lnTo>
                <a:lnTo>
                  <a:pt x="56515" y="200025"/>
                </a:lnTo>
                <a:lnTo>
                  <a:pt x="55245" y="220980"/>
                </a:lnTo>
                <a:lnTo>
                  <a:pt x="53975" y="245745"/>
                </a:lnTo>
                <a:lnTo>
                  <a:pt x="52705" y="245745"/>
                </a:lnTo>
                <a:lnTo>
                  <a:pt x="51435" y="252730"/>
                </a:lnTo>
                <a:lnTo>
                  <a:pt x="50800" y="266700"/>
                </a:lnTo>
                <a:lnTo>
                  <a:pt x="51435" y="266700"/>
                </a:lnTo>
                <a:lnTo>
                  <a:pt x="50165" y="284480"/>
                </a:lnTo>
                <a:lnTo>
                  <a:pt x="48260" y="300990"/>
                </a:lnTo>
                <a:lnTo>
                  <a:pt x="46259" y="316230"/>
                </a:lnTo>
                <a:lnTo>
                  <a:pt x="44450" y="328295"/>
                </a:lnTo>
                <a:lnTo>
                  <a:pt x="46990" y="328295"/>
                </a:lnTo>
                <a:lnTo>
                  <a:pt x="56515" y="327660"/>
                </a:lnTo>
                <a:lnTo>
                  <a:pt x="71755" y="327660"/>
                </a:lnTo>
                <a:lnTo>
                  <a:pt x="71755" y="326390"/>
                </a:lnTo>
                <a:lnTo>
                  <a:pt x="99060" y="326390"/>
                </a:lnTo>
                <a:lnTo>
                  <a:pt x="106680" y="325755"/>
                </a:lnTo>
                <a:lnTo>
                  <a:pt x="120015" y="325755"/>
                </a:lnTo>
                <a:lnTo>
                  <a:pt x="121920" y="324485"/>
                </a:lnTo>
                <a:lnTo>
                  <a:pt x="121920" y="323215"/>
                </a:lnTo>
                <a:lnTo>
                  <a:pt x="135255" y="323215"/>
                </a:lnTo>
                <a:lnTo>
                  <a:pt x="137795" y="320040"/>
                </a:lnTo>
                <a:lnTo>
                  <a:pt x="138430" y="311150"/>
                </a:lnTo>
                <a:lnTo>
                  <a:pt x="137795" y="311150"/>
                </a:lnTo>
                <a:lnTo>
                  <a:pt x="139065" y="305435"/>
                </a:lnTo>
                <a:lnTo>
                  <a:pt x="140970" y="294005"/>
                </a:lnTo>
                <a:lnTo>
                  <a:pt x="144145" y="277495"/>
                </a:lnTo>
                <a:lnTo>
                  <a:pt x="148590" y="254635"/>
                </a:lnTo>
                <a:lnTo>
                  <a:pt x="147320" y="254635"/>
                </a:lnTo>
                <a:lnTo>
                  <a:pt x="151130" y="236220"/>
                </a:lnTo>
                <a:lnTo>
                  <a:pt x="153670" y="222885"/>
                </a:lnTo>
                <a:lnTo>
                  <a:pt x="154940" y="213360"/>
                </a:lnTo>
                <a:lnTo>
                  <a:pt x="155575" y="209550"/>
                </a:lnTo>
                <a:lnTo>
                  <a:pt x="154305" y="209550"/>
                </a:lnTo>
                <a:lnTo>
                  <a:pt x="156845" y="199390"/>
                </a:lnTo>
                <a:lnTo>
                  <a:pt x="158115" y="190500"/>
                </a:lnTo>
                <a:lnTo>
                  <a:pt x="159385" y="183515"/>
                </a:lnTo>
                <a:lnTo>
                  <a:pt x="159385" y="178435"/>
                </a:lnTo>
                <a:lnTo>
                  <a:pt x="158750" y="178435"/>
                </a:lnTo>
                <a:lnTo>
                  <a:pt x="160655" y="167640"/>
                </a:lnTo>
                <a:close/>
              </a:path>
              <a:path w="176529" h="328295">
                <a:moveTo>
                  <a:pt x="58420" y="327660"/>
                </a:moveTo>
                <a:lnTo>
                  <a:pt x="56515" y="327660"/>
                </a:lnTo>
                <a:lnTo>
                  <a:pt x="56515" y="328295"/>
                </a:lnTo>
                <a:lnTo>
                  <a:pt x="58420" y="327660"/>
                </a:lnTo>
                <a:close/>
              </a:path>
              <a:path w="176529" h="328295">
                <a:moveTo>
                  <a:pt x="64770" y="327660"/>
                </a:moveTo>
                <a:lnTo>
                  <a:pt x="62865" y="327660"/>
                </a:lnTo>
                <a:lnTo>
                  <a:pt x="62865" y="328295"/>
                </a:lnTo>
                <a:lnTo>
                  <a:pt x="64770" y="327660"/>
                </a:lnTo>
                <a:close/>
              </a:path>
              <a:path w="176529" h="328295">
                <a:moveTo>
                  <a:pt x="71755" y="327660"/>
                </a:moveTo>
                <a:lnTo>
                  <a:pt x="64770" y="327660"/>
                </a:lnTo>
                <a:lnTo>
                  <a:pt x="66675" y="328295"/>
                </a:lnTo>
                <a:lnTo>
                  <a:pt x="69850" y="328295"/>
                </a:lnTo>
                <a:lnTo>
                  <a:pt x="71755" y="327660"/>
                </a:lnTo>
                <a:close/>
              </a:path>
              <a:path w="176529" h="328295">
                <a:moveTo>
                  <a:pt x="90805" y="326390"/>
                </a:moveTo>
                <a:lnTo>
                  <a:pt x="71755" y="326390"/>
                </a:lnTo>
                <a:lnTo>
                  <a:pt x="78740" y="327660"/>
                </a:lnTo>
                <a:lnTo>
                  <a:pt x="90170" y="327660"/>
                </a:lnTo>
                <a:lnTo>
                  <a:pt x="90805" y="327025"/>
                </a:lnTo>
                <a:lnTo>
                  <a:pt x="90805" y="326390"/>
                </a:lnTo>
                <a:close/>
              </a:path>
              <a:path w="176529" h="328295">
                <a:moveTo>
                  <a:pt x="97155" y="326390"/>
                </a:moveTo>
                <a:lnTo>
                  <a:pt x="91440" y="326390"/>
                </a:lnTo>
                <a:lnTo>
                  <a:pt x="91440" y="327660"/>
                </a:lnTo>
                <a:lnTo>
                  <a:pt x="97155" y="326390"/>
                </a:lnTo>
                <a:close/>
              </a:path>
              <a:path w="176529" h="328295">
                <a:moveTo>
                  <a:pt x="135255" y="323215"/>
                </a:moveTo>
                <a:lnTo>
                  <a:pt x="121920" y="323215"/>
                </a:lnTo>
                <a:lnTo>
                  <a:pt x="123825" y="324485"/>
                </a:lnTo>
                <a:lnTo>
                  <a:pt x="134620" y="324485"/>
                </a:lnTo>
                <a:lnTo>
                  <a:pt x="135255" y="323215"/>
                </a:lnTo>
                <a:close/>
              </a:path>
              <a:path w="176529" h="328295">
                <a:moveTo>
                  <a:pt x="27940" y="210185"/>
                </a:moveTo>
                <a:lnTo>
                  <a:pt x="26035" y="210185"/>
                </a:lnTo>
                <a:lnTo>
                  <a:pt x="25400" y="213360"/>
                </a:lnTo>
                <a:lnTo>
                  <a:pt x="25400" y="214630"/>
                </a:lnTo>
                <a:lnTo>
                  <a:pt x="24765" y="214630"/>
                </a:lnTo>
                <a:lnTo>
                  <a:pt x="25919" y="220980"/>
                </a:lnTo>
                <a:lnTo>
                  <a:pt x="26035" y="238125"/>
                </a:lnTo>
                <a:lnTo>
                  <a:pt x="24765" y="244475"/>
                </a:lnTo>
                <a:lnTo>
                  <a:pt x="26035" y="247015"/>
                </a:lnTo>
                <a:lnTo>
                  <a:pt x="25400" y="248285"/>
                </a:lnTo>
                <a:lnTo>
                  <a:pt x="24130" y="255270"/>
                </a:lnTo>
                <a:lnTo>
                  <a:pt x="23495" y="266065"/>
                </a:lnTo>
                <a:lnTo>
                  <a:pt x="22225" y="279400"/>
                </a:lnTo>
                <a:lnTo>
                  <a:pt x="21590" y="295275"/>
                </a:lnTo>
                <a:lnTo>
                  <a:pt x="30480" y="308610"/>
                </a:lnTo>
                <a:lnTo>
                  <a:pt x="34925" y="316230"/>
                </a:lnTo>
                <a:lnTo>
                  <a:pt x="34925" y="317500"/>
                </a:lnTo>
                <a:lnTo>
                  <a:pt x="35560" y="317500"/>
                </a:lnTo>
                <a:lnTo>
                  <a:pt x="40005" y="286385"/>
                </a:lnTo>
                <a:lnTo>
                  <a:pt x="38735" y="286385"/>
                </a:lnTo>
                <a:lnTo>
                  <a:pt x="40005" y="273050"/>
                </a:lnTo>
                <a:lnTo>
                  <a:pt x="41275" y="260350"/>
                </a:lnTo>
                <a:lnTo>
                  <a:pt x="43815" y="236220"/>
                </a:lnTo>
                <a:lnTo>
                  <a:pt x="36830" y="226695"/>
                </a:lnTo>
                <a:lnTo>
                  <a:pt x="31750" y="219075"/>
                </a:lnTo>
                <a:lnTo>
                  <a:pt x="28575" y="213360"/>
                </a:lnTo>
                <a:lnTo>
                  <a:pt x="27940" y="210185"/>
                </a:lnTo>
                <a:close/>
              </a:path>
              <a:path w="176529" h="328295">
                <a:moveTo>
                  <a:pt x="29845" y="191770"/>
                </a:moveTo>
                <a:lnTo>
                  <a:pt x="27940" y="191770"/>
                </a:lnTo>
                <a:lnTo>
                  <a:pt x="27940" y="193040"/>
                </a:lnTo>
                <a:lnTo>
                  <a:pt x="42545" y="224155"/>
                </a:lnTo>
                <a:lnTo>
                  <a:pt x="42545" y="224790"/>
                </a:lnTo>
                <a:lnTo>
                  <a:pt x="43815" y="224790"/>
                </a:lnTo>
                <a:lnTo>
                  <a:pt x="44450" y="219710"/>
                </a:lnTo>
                <a:lnTo>
                  <a:pt x="44450" y="214630"/>
                </a:lnTo>
                <a:lnTo>
                  <a:pt x="38100" y="205740"/>
                </a:lnTo>
                <a:lnTo>
                  <a:pt x="33655" y="198755"/>
                </a:lnTo>
                <a:lnTo>
                  <a:pt x="30480" y="194310"/>
                </a:lnTo>
                <a:lnTo>
                  <a:pt x="29845" y="191770"/>
                </a:lnTo>
                <a:close/>
              </a:path>
              <a:path w="176529" h="328295">
                <a:moveTo>
                  <a:pt x="38100" y="182245"/>
                </a:moveTo>
                <a:lnTo>
                  <a:pt x="36195" y="182880"/>
                </a:lnTo>
                <a:lnTo>
                  <a:pt x="35560" y="183515"/>
                </a:lnTo>
                <a:lnTo>
                  <a:pt x="34925" y="183515"/>
                </a:lnTo>
                <a:lnTo>
                  <a:pt x="43815" y="200025"/>
                </a:lnTo>
                <a:lnTo>
                  <a:pt x="45720" y="200025"/>
                </a:lnTo>
                <a:lnTo>
                  <a:pt x="45720" y="196850"/>
                </a:lnTo>
                <a:lnTo>
                  <a:pt x="43180" y="191135"/>
                </a:lnTo>
                <a:lnTo>
                  <a:pt x="38100" y="182245"/>
                </a:lnTo>
                <a:close/>
              </a:path>
              <a:path w="176529" h="328295">
                <a:moveTo>
                  <a:pt x="84455" y="34290"/>
                </a:moveTo>
                <a:lnTo>
                  <a:pt x="53340" y="59690"/>
                </a:lnTo>
                <a:lnTo>
                  <a:pt x="46990" y="64770"/>
                </a:lnTo>
                <a:lnTo>
                  <a:pt x="42545" y="66040"/>
                </a:lnTo>
                <a:lnTo>
                  <a:pt x="42545" y="67310"/>
                </a:lnTo>
                <a:lnTo>
                  <a:pt x="22225" y="87630"/>
                </a:lnTo>
                <a:lnTo>
                  <a:pt x="17145" y="93345"/>
                </a:lnTo>
                <a:lnTo>
                  <a:pt x="12700" y="99060"/>
                </a:lnTo>
                <a:lnTo>
                  <a:pt x="7620" y="104775"/>
                </a:lnTo>
                <a:lnTo>
                  <a:pt x="6350" y="109855"/>
                </a:lnTo>
                <a:lnTo>
                  <a:pt x="5657" y="116840"/>
                </a:lnTo>
                <a:lnTo>
                  <a:pt x="5080" y="123190"/>
                </a:lnTo>
                <a:lnTo>
                  <a:pt x="5080" y="131445"/>
                </a:lnTo>
                <a:lnTo>
                  <a:pt x="4445" y="131445"/>
                </a:lnTo>
                <a:lnTo>
                  <a:pt x="3810" y="132080"/>
                </a:lnTo>
                <a:lnTo>
                  <a:pt x="3810" y="132715"/>
                </a:lnTo>
                <a:lnTo>
                  <a:pt x="5080" y="132715"/>
                </a:lnTo>
                <a:lnTo>
                  <a:pt x="3810" y="142875"/>
                </a:lnTo>
                <a:lnTo>
                  <a:pt x="2540" y="152400"/>
                </a:lnTo>
                <a:lnTo>
                  <a:pt x="1270" y="161290"/>
                </a:lnTo>
                <a:lnTo>
                  <a:pt x="0" y="168910"/>
                </a:lnTo>
                <a:lnTo>
                  <a:pt x="1905" y="170180"/>
                </a:lnTo>
                <a:lnTo>
                  <a:pt x="6985" y="170180"/>
                </a:lnTo>
                <a:lnTo>
                  <a:pt x="13970" y="168910"/>
                </a:lnTo>
                <a:lnTo>
                  <a:pt x="40640" y="168910"/>
                </a:lnTo>
                <a:lnTo>
                  <a:pt x="42545" y="168275"/>
                </a:lnTo>
                <a:lnTo>
                  <a:pt x="44450" y="167005"/>
                </a:lnTo>
                <a:lnTo>
                  <a:pt x="160655" y="167005"/>
                </a:lnTo>
                <a:lnTo>
                  <a:pt x="162560" y="154305"/>
                </a:lnTo>
                <a:lnTo>
                  <a:pt x="165100" y="139065"/>
                </a:lnTo>
                <a:lnTo>
                  <a:pt x="167640" y="121285"/>
                </a:lnTo>
                <a:lnTo>
                  <a:pt x="166370" y="121285"/>
                </a:lnTo>
                <a:lnTo>
                  <a:pt x="167005" y="116840"/>
                </a:lnTo>
                <a:lnTo>
                  <a:pt x="167640" y="114935"/>
                </a:lnTo>
                <a:lnTo>
                  <a:pt x="168275" y="114935"/>
                </a:lnTo>
                <a:lnTo>
                  <a:pt x="168275" y="113665"/>
                </a:lnTo>
                <a:lnTo>
                  <a:pt x="167640" y="113665"/>
                </a:lnTo>
                <a:lnTo>
                  <a:pt x="172720" y="76835"/>
                </a:lnTo>
                <a:lnTo>
                  <a:pt x="174625" y="57785"/>
                </a:lnTo>
                <a:lnTo>
                  <a:pt x="176530" y="39370"/>
                </a:lnTo>
                <a:lnTo>
                  <a:pt x="170180" y="37465"/>
                </a:lnTo>
                <a:lnTo>
                  <a:pt x="137795" y="37465"/>
                </a:lnTo>
                <a:lnTo>
                  <a:pt x="132715" y="36195"/>
                </a:lnTo>
                <a:lnTo>
                  <a:pt x="110490" y="36195"/>
                </a:lnTo>
                <a:lnTo>
                  <a:pt x="105410" y="34925"/>
                </a:lnTo>
                <a:lnTo>
                  <a:pt x="92075" y="34925"/>
                </a:lnTo>
                <a:lnTo>
                  <a:pt x="84455" y="34290"/>
                </a:lnTo>
                <a:close/>
              </a:path>
              <a:path w="176529" h="328295">
                <a:moveTo>
                  <a:pt x="15875" y="168910"/>
                </a:moveTo>
                <a:lnTo>
                  <a:pt x="13970" y="168910"/>
                </a:lnTo>
                <a:lnTo>
                  <a:pt x="13970" y="170180"/>
                </a:lnTo>
                <a:lnTo>
                  <a:pt x="15875" y="168910"/>
                </a:lnTo>
                <a:close/>
              </a:path>
              <a:path w="176529" h="328295">
                <a:moveTo>
                  <a:pt x="19685" y="168910"/>
                </a:moveTo>
                <a:lnTo>
                  <a:pt x="17780" y="168910"/>
                </a:lnTo>
                <a:lnTo>
                  <a:pt x="17780" y="170180"/>
                </a:lnTo>
                <a:lnTo>
                  <a:pt x="19685" y="168910"/>
                </a:lnTo>
                <a:close/>
              </a:path>
              <a:path w="176529" h="328295">
                <a:moveTo>
                  <a:pt x="22860" y="168910"/>
                </a:moveTo>
                <a:lnTo>
                  <a:pt x="20320" y="168910"/>
                </a:lnTo>
                <a:lnTo>
                  <a:pt x="20955" y="169545"/>
                </a:lnTo>
                <a:lnTo>
                  <a:pt x="20955" y="170180"/>
                </a:lnTo>
                <a:lnTo>
                  <a:pt x="22860" y="168910"/>
                </a:lnTo>
                <a:close/>
              </a:path>
              <a:path w="176529" h="328295">
                <a:moveTo>
                  <a:pt x="160655" y="167005"/>
                </a:moveTo>
                <a:lnTo>
                  <a:pt x="44450" y="167005"/>
                </a:lnTo>
                <a:lnTo>
                  <a:pt x="49530" y="168910"/>
                </a:lnTo>
                <a:lnTo>
                  <a:pt x="55880" y="167640"/>
                </a:lnTo>
                <a:lnTo>
                  <a:pt x="160655" y="167640"/>
                </a:lnTo>
                <a:lnTo>
                  <a:pt x="160655" y="167005"/>
                </a:lnTo>
                <a:close/>
              </a:path>
              <a:path w="176529" h="328295">
                <a:moveTo>
                  <a:pt x="145415" y="34925"/>
                </a:moveTo>
                <a:lnTo>
                  <a:pt x="140335" y="35560"/>
                </a:lnTo>
                <a:lnTo>
                  <a:pt x="137795" y="36830"/>
                </a:lnTo>
                <a:lnTo>
                  <a:pt x="137795" y="37465"/>
                </a:lnTo>
                <a:lnTo>
                  <a:pt x="161290" y="37465"/>
                </a:lnTo>
                <a:lnTo>
                  <a:pt x="145415" y="34925"/>
                </a:lnTo>
                <a:close/>
              </a:path>
              <a:path w="176529" h="328295">
                <a:moveTo>
                  <a:pt x="166370" y="36195"/>
                </a:moveTo>
                <a:lnTo>
                  <a:pt x="163830" y="36195"/>
                </a:lnTo>
                <a:lnTo>
                  <a:pt x="161290" y="37465"/>
                </a:lnTo>
                <a:lnTo>
                  <a:pt x="170180" y="37465"/>
                </a:lnTo>
                <a:lnTo>
                  <a:pt x="166370" y="36195"/>
                </a:lnTo>
                <a:close/>
              </a:path>
              <a:path w="176529" h="328295">
                <a:moveTo>
                  <a:pt x="111760" y="34925"/>
                </a:moveTo>
                <a:lnTo>
                  <a:pt x="111125" y="34925"/>
                </a:lnTo>
                <a:lnTo>
                  <a:pt x="110490" y="35560"/>
                </a:lnTo>
                <a:lnTo>
                  <a:pt x="110490" y="36195"/>
                </a:lnTo>
                <a:lnTo>
                  <a:pt x="111760" y="36195"/>
                </a:lnTo>
                <a:lnTo>
                  <a:pt x="111760" y="34925"/>
                </a:lnTo>
                <a:close/>
              </a:path>
              <a:path w="176529" h="328295">
                <a:moveTo>
                  <a:pt x="141605" y="24765"/>
                </a:moveTo>
                <a:lnTo>
                  <a:pt x="120650" y="24765"/>
                </a:lnTo>
                <a:lnTo>
                  <a:pt x="125730" y="26035"/>
                </a:lnTo>
                <a:lnTo>
                  <a:pt x="133350" y="26035"/>
                </a:lnTo>
                <a:lnTo>
                  <a:pt x="133350" y="26670"/>
                </a:lnTo>
                <a:lnTo>
                  <a:pt x="136525" y="25400"/>
                </a:lnTo>
                <a:lnTo>
                  <a:pt x="141605" y="24765"/>
                </a:lnTo>
                <a:close/>
              </a:path>
              <a:path w="176529" h="328295">
                <a:moveTo>
                  <a:pt x="160020" y="23495"/>
                </a:moveTo>
                <a:lnTo>
                  <a:pt x="97790" y="23495"/>
                </a:lnTo>
                <a:lnTo>
                  <a:pt x="111760" y="26035"/>
                </a:lnTo>
                <a:lnTo>
                  <a:pt x="111760" y="24765"/>
                </a:lnTo>
                <a:lnTo>
                  <a:pt x="157480" y="24765"/>
                </a:lnTo>
                <a:lnTo>
                  <a:pt x="160020" y="23495"/>
                </a:lnTo>
                <a:close/>
              </a:path>
              <a:path w="176529" h="328295">
                <a:moveTo>
                  <a:pt x="116840" y="24765"/>
                </a:moveTo>
                <a:lnTo>
                  <a:pt x="111760" y="24765"/>
                </a:lnTo>
                <a:lnTo>
                  <a:pt x="113030" y="25400"/>
                </a:lnTo>
                <a:lnTo>
                  <a:pt x="113665" y="26035"/>
                </a:lnTo>
                <a:lnTo>
                  <a:pt x="114300" y="26035"/>
                </a:lnTo>
                <a:lnTo>
                  <a:pt x="116840" y="24765"/>
                </a:lnTo>
                <a:close/>
              </a:path>
              <a:path w="176529" h="328295">
                <a:moveTo>
                  <a:pt x="120650" y="24765"/>
                </a:moveTo>
                <a:lnTo>
                  <a:pt x="116840" y="24765"/>
                </a:lnTo>
                <a:lnTo>
                  <a:pt x="118110" y="25400"/>
                </a:lnTo>
                <a:lnTo>
                  <a:pt x="118745" y="26035"/>
                </a:lnTo>
                <a:lnTo>
                  <a:pt x="120015" y="26035"/>
                </a:lnTo>
                <a:lnTo>
                  <a:pt x="120650" y="25400"/>
                </a:lnTo>
                <a:lnTo>
                  <a:pt x="120650" y="24765"/>
                </a:lnTo>
                <a:close/>
              </a:path>
              <a:path w="176529" h="328295">
                <a:moveTo>
                  <a:pt x="156845" y="24765"/>
                </a:moveTo>
                <a:lnTo>
                  <a:pt x="151765" y="24765"/>
                </a:lnTo>
                <a:lnTo>
                  <a:pt x="154305" y="26035"/>
                </a:lnTo>
                <a:lnTo>
                  <a:pt x="156845" y="24765"/>
                </a:lnTo>
                <a:close/>
              </a:path>
              <a:path w="176529" h="328295">
                <a:moveTo>
                  <a:pt x="92710" y="23495"/>
                </a:moveTo>
                <a:lnTo>
                  <a:pt x="85090" y="23495"/>
                </a:lnTo>
                <a:lnTo>
                  <a:pt x="85090" y="24130"/>
                </a:lnTo>
                <a:lnTo>
                  <a:pt x="85725" y="24765"/>
                </a:lnTo>
                <a:lnTo>
                  <a:pt x="90805" y="24765"/>
                </a:lnTo>
                <a:lnTo>
                  <a:pt x="92710" y="23495"/>
                </a:lnTo>
                <a:close/>
              </a:path>
              <a:path w="176529" h="328295">
                <a:moveTo>
                  <a:pt x="94615" y="23495"/>
                </a:moveTo>
                <a:lnTo>
                  <a:pt x="92710" y="23495"/>
                </a:lnTo>
                <a:lnTo>
                  <a:pt x="92710" y="24765"/>
                </a:lnTo>
                <a:lnTo>
                  <a:pt x="94615" y="23495"/>
                </a:lnTo>
                <a:close/>
              </a:path>
              <a:path w="176529" h="328295">
                <a:moveTo>
                  <a:pt x="97790" y="23495"/>
                </a:moveTo>
                <a:lnTo>
                  <a:pt x="94615" y="23495"/>
                </a:lnTo>
                <a:lnTo>
                  <a:pt x="96520" y="24765"/>
                </a:lnTo>
                <a:lnTo>
                  <a:pt x="97790" y="24765"/>
                </a:lnTo>
                <a:lnTo>
                  <a:pt x="97790" y="23495"/>
                </a:lnTo>
                <a:close/>
              </a:path>
              <a:path w="176529" h="328295">
                <a:moveTo>
                  <a:pt x="69850" y="0"/>
                </a:moveTo>
                <a:lnTo>
                  <a:pt x="63500" y="1270"/>
                </a:lnTo>
                <a:lnTo>
                  <a:pt x="67945" y="7620"/>
                </a:lnTo>
                <a:lnTo>
                  <a:pt x="72390" y="13335"/>
                </a:lnTo>
                <a:lnTo>
                  <a:pt x="77470" y="18415"/>
                </a:lnTo>
                <a:lnTo>
                  <a:pt x="82550" y="22860"/>
                </a:lnTo>
                <a:lnTo>
                  <a:pt x="170815" y="22860"/>
                </a:lnTo>
                <a:lnTo>
                  <a:pt x="167005" y="19050"/>
                </a:lnTo>
                <a:lnTo>
                  <a:pt x="156210" y="9525"/>
                </a:lnTo>
                <a:lnTo>
                  <a:pt x="156210" y="6350"/>
                </a:lnTo>
                <a:lnTo>
                  <a:pt x="153670" y="5080"/>
                </a:lnTo>
                <a:lnTo>
                  <a:pt x="115570" y="5080"/>
                </a:lnTo>
                <a:lnTo>
                  <a:pt x="115570" y="3810"/>
                </a:lnTo>
                <a:lnTo>
                  <a:pt x="109220" y="3810"/>
                </a:lnTo>
                <a:lnTo>
                  <a:pt x="107315" y="3175"/>
                </a:lnTo>
                <a:lnTo>
                  <a:pt x="98425" y="3175"/>
                </a:lnTo>
                <a:lnTo>
                  <a:pt x="96520" y="1905"/>
                </a:lnTo>
                <a:lnTo>
                  <a:pt x="79375" y="1905"/>
                </a:lnTo>
                <a:lnTo>
                  <a:pt x="76835" y="1270"/>
                </a:lnTo>
                <a:lnTo>
                  <a:pt x="69850" y="1270"/>
                </a:lnTo>
                <a:lnTo>
                  <a:pt x="69850" y="0"/>
                </a:lnTo>
                <a:close/>
              </a:path>
              <a:path w="176529" h="328295">
                <a:moveTo>
                  <a:pt x="117475" y="3175"/>
                </a:moveTo>
                <a:lnTo>
                  <a:pt x="116840" y="3175"/>
                </a:lnTo>
                <a:lnTo>
                  <a:pt x="116840" y="5080"/>
                </a:lnTo>
                <a:lnTo>
                  <a:pt x="135890" y="5080"/>
                </a:lnTo>
                <a:lnTo>
                  <a:pt x="117475" y="3810"/>
                </a:lnTo>
                <a:lnTo>
                  <a:pt x="117475" y="3175"/>
                </a:lnTo>
                <a:close/>
              </a:path>
              <a:path w="176529" h="328295">
                <a:moveTo>
                  <a:pt x="115570" y="3175"/>
                </a:moveTo>
                <a:lnTo>
                  <a:pt x="113665" y="3810"/>
                </a:lnTo>
                <a:lnTo>
                  <a:pt x="115570" y="3810"/>
                </a:lnTo>
                <a:lnTo>
                  <a:pt x="115570" y="3175"/>
                </a:lnTo>
                <a:close/>
              </a:path>
              <a:path w="176529" h="328295">
                <a:moveTo>
                  <a:pt x="101600" y="1905"/>
                </a:moveTo>
                <a:lnTo>
                  <a:pt x="99060" y="1905"/>
                </a:lnTo>
                <a:lnTo>
                  <a:pt x="98425" y="2540"/>
                </a:lnTo>
                <a:lnTo>
                  <a:pt x="98425" y="3175"/>
                </a:lnTo>
                <a:lnTo>
                  <a:pt x="106680" y="3175"/>
                </a:lnTo>
                <a:lnTo>
                  <a:pt x="101600" y="1905"/>
                </a:lnTo>
                <a:close/>
              </a:path>
              <a:path w="176529" h="328295">
                <a:moveTo>
                  <a:pt x="107315" y="1905"/>
                </a:moveTo>
                <a:lnTo>
                  <a:pt x="106680" y="1905"/>
                </a:lnTo>
                <a:lnTo>
                  <a:pt x="106680" y="3175"/>
                </a:lnTo>
                <a:lnTo>
                  <a:pt x="107315" y="3175"/>
                </a:lnTo>
                <a:lnTo>
                  <a:pt x="107315" y="1905"/>
                </a:lnTo>
                <a:close/>
              </a:path>
              <a:path w="176529" h="328295">
                <a:moveTo>
                  <a:pt x="89535" y="1270"/>
                </a:moveTo>
                <a:lnTo>
                  <a:pt x="79375" y="1270"/>
                </a:lnTo>
                <a:lnTo>
                  <a:pt x="79375" y="1905"/>
                </a:lnTo>
                <a:lnTo>
                  <a:pt x="95250" y="1905"/>
                </a:lnTo>
                <a:lnTo>
                  <a:pt x="89535" y="1270"/>
                </a:lnTo>
                <a:close/>
              </a:path>
              <a:path w="176529" h="328295">
                <a:moveTo>
                  <a:pt x="71755" y="0"/>
                </a:moveTo>
                <a:lnTo>
                  <a:pt x="70485" y="0"/>
                </a:lnTo>
                <a:lnTo>
                  <a:pt x="70485" y="1270"/>
                </a:lnTo>
                <a:lnTo>
                  <a:pt x="71755" y="1270"/>
                </a:lnTo>
                <a:lnTo>
                  <a:pt x="71755" y="0"/>
                </a:lnTo>
                <a:close/>
              </a:path>
              <a:path w="176529" h="328295">
                <a:moveTo>
                  <a:pt x="74295" y="0"/>
                </a:moveTo>
                <a:lnTo>
                  <a:pt x="73025" y="0"/>
                </a:lnTo>
                <a:lnTo>
                  <a:pt x="73025" y="635"/>
                </a:lnTo>
                <a:lnTo>
                  <a:pt x="72390" y="1270"/>
                </a:lnTo>
                <a:lnTo>
                  <a:pt x="76835" y="1270"/>
                </a:lnTo>
                <a:lnTo>
                  <a:pt x="76200" y="635"/>
                </a:lnTo>
                <a:lnTo>
                  <a:pt x="74295" y="0"/>
                </a:lnTo>
                <a:close/>
              </a:path>
              <a:path w="176529" h="328295">
                <a:moveTo>
                  <a:pt x="171450" y="23495"/>
                </a:moveTo>
                <a:lnTo>
                  <a:pt x="161290" y="23495"/>
                </a:lnTo>
                <a:lnTo>
                  <a:pt x="161925" y="24765"/>
                </a:lnTo>
                <a:lnTo>
                  <a:pt x="161925" y="25400"/>
                </a:lnTo>
                <a:lnTo>
                  <a:pt x="162560" y="26035"/>
                </a:lnTo>
                <a:lnTo>
                  <a:pt x="167005" y="26035"/>
                </a:lnTo>
                <a:lnTo>
                  <a:pt x="167640" y="25400"/>
                </a:lnTo>
                <a:lnTo>
                  <a:pt x="167640" y="24765"/>
                </a:lnTo>
                <a:lnTo>
                  <a:pt x="172720" y="24765"/>
                </a:lnTo>
                <a:lnTo>
                  <a:pt x="171450" y="23495"/>
                </a:lnTo>
                <a:close/>
              </a:path>
              <a:path w="176529" h="328295">
                <a:moveTo>
                  <a:pt x="172720" y="24765"/>
                </a:moveTo>
                <a:lnTo>
                  <a:pt x="167640" y="24765"/>
                </a:lnTo>
                <a:lnTo>
                  <a:pt x="169545" y="26035"/>
                </a:lnTo>
                <a:lnTo>
                  <a:pt x="172720" y="26035"/>
                </a:lnTo>
                <a:lnTo>
                  <a:pt x="172720" y="24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2995" y="3905884"/>
            <a:ext cx="6043930" cy="1349375"/>
          </a:xfrm>
          <a:custGeom>
            <a:avLst/>
            <a:gdLst/>
            <a:ahLst/>
            <a:cxnLst/>
            <a:rect l="l" t="t" r="r" b="b"/>
            <a:pathLst>
              <a:path w="6043930" h="1349375">
                <a:moveTo>
                  <a:pt x="167004" y="1016000"/>
                </a:moveTo>
                <a:lnTo>
                  <a:pt x="122554" y="1022350"/>
                </a:lnTo>
                <a:lnTo>
                  <a:pt x="83184" y="1038860"/>
                </a:lnTo>
                <a:lnTo>
                  <a:pt x="48894" y="1064895"/>
                </a:lnTo>
                <a:lnTo>
                  <a:pt x="22859" y="1098550"/>
                </a:lnTo>
                <a:lnTo>
                  <a:pt x="6349" y="1138555"/>
                </a:lnTo>
                <a:lnTo>
                  <a:pt x="0" y="1183005"/>
                </a:lnTo>
                <a:lnTo>
                  <a:pt x="6349" y="1227455"/>
                </a:lnTo>
                <a:lnTo>
                  <a:pt x="22859" y="1266825"/>
                </a:lnTo>
                <a:lnTo>
                  <a:pt x="48894" y="1300480"/>
                </a:lnTo>
                <a:lnTo>
                  <a:pt x="83184" y="1327150"/>
                </a:lnTo>
                <a:lnTo>
                  <a:pt x="122554" y="1343660"/>
                </a:lnTo>
                <a:lnTo>
                  <a:pt x="167004" y="1349375"/>
                </a:lnTo>
                <a:lnTo>
                  <a:pt x="211454" y="1343660"/>
                </a:lnTo>
                <a:lnTo>
                  <a:pt x="251459" y="1327150"/>
                </a:lnTo>
                <a:lnTo>
                  <a:pt x="285749" y="1300480"/>
                </a:lnTo>
                <a:lnTo>
                  <a:pt x="311784" y="1266825"/>
                </a:lnTo>
                <a:lnTo>
                  <a:pt x="328294" y="1227455"/>
                </a:lnTo>
                <a:lnTo>
                  <a:pt x="334644" y="1183005"/>
                </a:lnTo>
                <a:lnTo>
                  <a:pt x="328294" y="1138555"/>
                </a:lnTo>
                <a:lnTo>
                  <a:pt x="311784" y="1098550"/>
                </a:lnTo>
                <a:lnTo>
                  <a:pt x="285749" y="1064895"/>
                </a:lnTo>
                <a:lnTo>
                  <a:pt x="251459" y="1038860"/>
                </a:lnTo>
                <a:lnTo>
                  <a:pt x="211454" y="1022350"/>
                </a:lnTo>
                <a:lnTo>
                  <a:pt x="167004" y="1016000"/>
                </a:lnTo>
                <a:close/>
              </a:path>
              <a:path w="6043930" h="1349375">
                <a:moveTo>
                  <a:pt x="167004" y="0"/>
                </a:moveTo>
                <a:lnTo>
                  <a:pt x="122554" y="5715"/>
                </a:lnTo>
                <a:lnTo>
                  <a:pt x="83184" y="22860"/>
                </a:lnTo>
                <a:lnTo>
                  <a:pt x="48894" y="48895"/>
                </a:lnTo>
                <a:lnTo>
                  <a:pt x="22859" y="82550"/>
                </a:lnTo>
                <a:lnTo>
                  <a:pt x="6349" y="122555"/>
                </a:lnTo>
                <a:lnTo>
                  <a:pt x="0" y="166370"/>
                </a:lnTo>
                <a:lnTo>
                  <a:pt x="6349" y="210820"/>
                </a:lnTo>
                <a:lnTo>
                  <a:pt x="22859" y="250825"/>
                </a:lnTo>
                <a:lnTo>
                  <a:pt x="48894" y="284480"/>
                </a:lnTo>
                <a:lnTo>
                  <a:pt x="83184" y="310515"/>
                </a:lnTo>
                <a:lnTo>
                  <a:pt x="122554" y="327660"/>
                </a:lnTo>
                <a:lnTo>
                  <a:pt x="167004" y="333375"/>
                </a:lnTo>
                <a:lnTo>
                  <a:pt x="211454" y="327660"/>
                </a:lnTo>
                <a:lnTo>
                  <a:pt x="251459" y="310515"/>
                </a:lnTo>
                <a:lnTo>
                  <a:pt x="285749" y="284480"/>
                </a:lnTo>
                <a:lnTo>
                  <a:pt x="311784" y="250825"/>
                </a:lnTo>
                <a:lnTo>
                  <a:pt x="328294" y="210820"/>
                </a:lnTo>
                <a:lnTo>
                  <a:pt x="334644" y="166370"/>
                </a:lnTo>
                <a:lnTo>
                  <a:pt x="328294" y="122555"/>
                </a:lnTo>
                <a:lnTo>
                  <a:pt x="311784" y="82550"/>
                </a:lnTo>
                <a:lnTo>
                  <a:pt x="285749" y="48895"/>
                </a:lnTo>
                <a:lnTo>
                  <a:pt x="251459" y="22860"/>
                </a:lnTo>
                <a:lnTo>
                  <a:pt x="211454" y="5715"/>
                </a:lnTo>
                <a:lnTo>
                  <a:pt x="167004" y="0"/>
                </a:lnTo>
                <a:close/>
              </a:path>
              <a:path w="6043930" h="1349375">
                <a:moveTo>
                  <a:pt x="2971800" y="1016000"/>
                </a:moveTo>
                <a:lnTo>
                  <a:pt x="2927350" y="1022350"/>
                </a:lnTo>
                <a:lnTo>
                  <a:pt x="2887345" y="1038860"/>
                </a:lnTo>
                <a:lnTo>
                  <a:pt x="2853055" y="1064895"/>
                </a:lnTo>
                <a:lnTo>
                  <a:pt x="2827020" y="1098550"/>
                </a:lnTo>
                <a:lnTo>
                  <a:pt x="2810510" y="1138555"/>
                </a:lnTo>
                <a:lnTo>
                  <a:pt x="2804160" y="1183005"/>
                </a:lnTo>
                <a:lnTo>
                  <a:pt x="2810510" y="1227455"/>
                </a:lnTo>
                <a:lnTo>
                  <a:pt x="2827020" y="1266825"/>
                </a:lnTo>
                <a:lnTo>
                  <a:pt x="2853055" y="1300480"/>
                </a:lnTo>
                <a:lnTo>
                  <a:pt x="2887345" y="1327150"/>
                </a:lnTo>
                <a:lnTo>
                  <a:pt x="2927350" y="1343660"/>
                </a:lnTo>
                <a:lnTo>
                  <a:pt x="2971800" y="1349375"/>
                </a:lnTo>
                <a:lnTo>
                  <a:pt x="3016250" y="1343660"/>
                </a:lnTo>
                <a:lnTo>
                  <a:pt x="3056255" y="1327150"/>
                </a:lnTo>
                <a:lnTo>
                  <a:pt x="3089910" y="1300480"/>
                </a:lnTo>
                <a:lnTo>
                  <a:pt x="3115945" y="1266825"/>
                </a:lnTo>
                <a:lnTo>
                  <a:pt x="3132455" y="1227455"/>
                </a:lnTo>
                <a:lnTo>
                  <a:pt x="3138805" y="1183005"/>
                </a:lnTo>
                <a:lnTo>
                  <a:pt x="3132455" y="1138555"/>
                </a:lnTo>
                <a:lnTo>
                  <a:pt x="3115945" y="1098550"/>
                </a:lnTo>
                <a:lnTo>
                  <a:pt x="3089910" y="1064895"/>
                </a:lnTo>
                <a:lnTo>
                  <a:pt x="3056255" y="1038860"/>
                </a:lnTo>
                <a:lnTo>
                  <a:pt x="3016250" y="1022350"/>
                </a:lnTo>
                <a:lnTo>
                  <a:pt x="2971800" y="1016000"/>
                </a:lnTo>
                <a:close/>
              </a:path>
              <a:path w="6043930" h="1349375">
                <a:moveTo>
                  <a:pt x="2971800" y="0"/>
                </a:moveTo>
                <a:lnTo>
                  <a:pt x="2927350" y="5715"/>
                </a:lnTo>
                <a:lnTo>
                  <a:pt x="2887345" y="22860"/>
                </a:lnTo>
                <a:lnTo>
                  <a:pt x="2853055" y="48895"/>
                </a:lnTo>
                <a:lnTo>
                  <a:pt x="2827020" y="82550"/>
                </a:lnTo>
                <a:lnTo>
                  <a:pt x="2810510" y="122555"/>
                </a:lnTo>
                <a:lnTo>
                  <a:pt x="2804160" y="166370"/>
                </a:lnTo>
                <a:lnTo>
                  <a:pt x="2810510" y="210820"/>
                </a:lnTo>
                <a:lnTo>
                  <a:pt x="2827020" y="250825"/>
                </a:lnTo>
                <a:lnTo>
                  <a:pt x="2853055" y="284480"/>
                </a:lnTo>
                <a:lnTo>
                  <a:pt x="2887345" y="310515"/>
                </a:lnTo>
                <a:lnTo>
                  <a:pt x="2927350" y="327660"/>
                </a:lnTo>
                <a:lnTo>
                  <a:pt x="2971800" y="333375"/>
                </a:lnTo>
                <a:lnTo>
                  <a:pt x="3016250" y="327660"/>
                </a:lnTo>
                <a:lnTo>
                  <a:pt x="3056255" y="310515"/>
                </a:lnTo>
                <a:lnTo>
                  <a:pt x="3089910" y="284480"/>
                </a:lnTo>
                <a:lnTo>
                  <a:pt x="3115945" y="250825"/>
                </a:lnTo>
                <a:lnTo>
                  <a:pt x="3132455" y="210820"/>
                </a:lnTo>
                <a:lnTo>
                  <a:pt x="3138805" y="166370"/>
                </a:lnTo>
                <a:lnTo>
                  <a:pt x="3132455" y="122555"/>
                </a:lnTo>
                <a:lnTo>
                  <a:pt x="3115945" y="82550"/>
                </a:lnTo>
                <a:lnTo>
                  <a:pt x="3089910" y="48895"/>
                </a:lnTo>
                <a:lnTo>
                  <a:pt x="3056255" y="22860"/>
                </a:lnTo>
                <a:lnTo>
                  <a:pt x="3016250" y="5715"/>
                </a:lnTo>
                <a:lnTo>
                  <a:pt x="2971800" y="0"/>
                </a:lnTo>
                <a:close/>
              </a:path>
              <a:path w="6043930" h="1349375">
                <a:moveTo>
                  <a:pt x="5876925" y="1016000"/>
                </a:moveTo>
                <a:lnTo>
                  <a:pt x="5832475" y="1022350"/>
                </a:lnTo>
                <a:lnTo>
                  <a:pt x="5792470" y="1038860"/>
                </a:lnTo>
                <a:lnTo>
                  <a:pt x="5758815" y="1064895"/>
                </a:lnTo>
                <a:lnTo>
                  <a:pt x="5732780" y="1098550"/>
                </a:lnTo>
                <a:lnTo>
                  <a:pt x="5715634" y="1138555"/>
                </a:lnTo>
                <a:lnTo>
                  <a:pt x="5709920" y="1183005"/>
                </a:lnTo>
                <a:lnTo>
                  <a:pt x="5715634" y="1227455"/>
                </a:lnTo>
                <a:lnTo>
                  <a:pt x="5732780" y="1266825"/>
                </a:lnTo>
                <a:lnTo>
                  <a:pt x="5758815" y="1300480"/>
                </a:lnTo>
                <a:lnTo>
                  <a:pt x="5792470" y="1327150"/>
                </a:lnTo>
                <a:lnTo>
                  <a:pt x="5832475" y="1343660"/>
                </a:lnTo>
                <a:lnTo>
                  <a:pt x="5876925" y="1349375"/>
                </a:lnTo>
                <a:lnTo>
                  <a:pt x="5921375" y="1343660"/>
                </a:lnTo>
                <a:lnTo>
                  <a:pt x="5961380" y="1327150"/>
                </a:lnTo>
                <a:lnTo>
                  <a:pt x="5995034" y="1300480"/>
                </a:lnTo>
                <a:lnTo>
                  <a:pt x="6021070" y="1266825"/>
                </a:lnTo>
                <a:lnTo>
                  <a:pt x="6038215" y="1227455"/>
                </a:lnTo>
                <a:lnTo>
                  <a:pt x="6043930" y="1183005"/>
                </a:lnTo>
                <a:lnTo>
                  <a:pt x="6038215" y="1138555"/>
                </a:lnTo>
                <a:lnTo>
                  <a:pt x="6021070" y="1098550"/>
                </a:lnTo>
                <a:lnTo>
                  <a:pt x="5995034" y="1064895"/>
                </a:lnTo>
                <a:lnTo>
                  <a:pt x="5961380" y="1038860"/>
                </a:lnTo>
                <a:lnTo>
                  <a:pt x="5921375" y="1022350"/>
                </a:lnTo>
                <a:lnTo>
                  <a:pt x="5876925" y="1016000"/>
                </a:lnTo>
                <a:close/>
              </a:path>
              <a:path w="6043930" h="1349375">
                <a:moveTo>
                  <a:pt x="5876925" y="0"/>
                </a:moveTo>
                <a:lnTo>
                  <a:pt x="5832475" y="5715"/>
                </a:lnTo>
                <a:lnTo>
                  <a:pt x="5792470" y="22860"/>
                </a:lnTo>
                <a:lnTo>
                  <a:pt x="5758815" y="48895"/>
                </a:lnTo>
                <a:lnTo>
                  <a:pt x="5732780" y="82550"/>
                </a:lnTo>
                <a:lnTo>
                  <a:pt x="5715634" y="122555"/>
                </a:lnTo>
                <a:lnTo>
                  <a:pt x="5709920" y="166370"/>
                </a:lnTo>
                <a:lnTo>
                  <a:pt x="5715634" y="210820"/>
                </a:lnTo>
                <a:lnTo>
                  <a:pt x="5732780" y="250825"/>
                </a:lnTo>
                <a:lnTo>
                  <a:pt x="5758815" y="284480"/>
                </a:lnTo>
                <a:lnTo>
                  <a:pt x="5792470" y="310515"/>
                </a:lnTo>
                <a:lnTo>
                  <a:pt x="5832475" y="327660"/>
                </a:lnTo>
                <a:lnTo>
                  <a:pt x="5876925" y="333375"/>
                </a:lnTo>
                <a:lnTo>
                  <a:pt x="5921375" y="327660"/>
                </a:lnTo>
                <a:lnTo>
                  <a:pt x="5961380" y="310515"/>
                </a:lnTo>
                <a:lnTo>
                  <a:pt x="5995034" y="284480"/>
                </a:lnTo>
                <a:lnTo>
                  <a:pt x="6021070" y="250825"/>
                </a:lnTo>
                <a:lnTo>
                  <a:pt x="6038215" y="210820"/>
                </a:lnTo>
                <a:lnTo>
                  <a:pt x="6043930" y="166370"/>
                </a:lnTo>
                <a:lnTo>
                  <a:pt x="6038215" y="122555"/>
                </a:lnTo>
                <a:lnTo>
                  <a:pt x="6021070" y="82550"/>
                </a:lnTo>
                <a:lnTo>
                  <a:pt x="5995034" y="48895"/>
                </a:lnTo>
                <a:lnTo>
                  <a:pt x="5961380" y="22860"/>
                </a:lnTo>
                <a:lnTo>
                  <a:pt x="5921375" y="5715"/>
                </a:lnTo>
                <a:lnTo>
                  <a:pt x="587692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79" y="4670425"/>
            <a:ext cx="1894827" cy="789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2995" y="5948045"/>
            <a:ext cx="6043930" cy="333375"/>
          </a:xfrm>
          <a:custGeom>
            <a:avLst/>
            <a:gdLst/>
            <a:ahLst/>
            <a:cxnLst/>
            <a:rect l="l" t="t" r="r" b="b"/>
            <a:pathLst>
              <a:path w="6043930" h="333375">
                <a:moveTo>
                  <a:pt x="167004" y="0"/>
                </a:moveTo>
                <a:lnTo>
                  <a:pt x="122554" y="6349"/>
                </a:lnTo>
                <a:lnTo>
                  <a:pt x="83184" y="22859"/>
                </a:lnTo>
                <a:lnTo>
                  <a:pt x="48894" y="48894"/>
                </a:lnTo>
                <a:lnTo>
                  <a:pt x="22859" y="82549"/>
                </a:lnTo>
                <a:lnTo>
                  <a:pt x="6349" y="122554"/>
                </a:lnTo>
                <a:lnTo>
                  <a:pt x="0" y="167004"/>
                </a:lnTo>
                <a:lnTo>
                  <a:pt x="6349" y="210819"/>
                </a:lnTo>
                <a:lnTo>
                  <a:pt x="22859" y="250824"/>
                </a:lnTo>
                <a:lnTo>
                  <a:pt x="48894" y="284479"/>
                </a:lnTo>
                <a:lnTo>
                  <a:pt x="83184" y="310514"/>
                </a:lnTo>
                <a:lnTo>
                  <a:pt x="122554" y="327659"/>
                </a:lnTo>
                <a:lnTo>
                  <a:pt x="167004" y="333374"/>
                </a:lnTo>
                <a:lnTo>
                  <a:pt x="211454" y="327659"/>
                </a:lnTo>
                <a:lnTo>
                  <a:pt x="251459" y="310514"/>
                </a:lnTo>
                <a:lnTo>
                  <a:pt x="285749" y="284479"/>
                </a:lnTo>
                <a:lnTo>
                  <a:pt x="311784" y="250824"/>
                </a:lnTo>
                <a:lnTo>
                  <a:pt x="328294" y="210819"/>
                </a:lnTo>
                <a:lnTo>
                  <a:pt x="334644" y="167004"/>
                </a:lnTo>
                <a:lnTo>
                  <a:pt x="328294" y="122554"/>
                </a:lnTo>
                <a:lnTo>
                  <a:pt x="311784" y="82549"/>
                </a:lnTo>
                <a:lnTo>
                  <a:pt x="285749" y="48894"/>
                </a:lnTo>
                <a:lnTo>
                  <a:pt x="251459" y="22859"/>
                </a:lnTo>
                <a:lnTo>
                  <a:pt x="211454" y="6349"/>
                </a:lnTo>
                <a:lnTo>
                  <a:pt x="167004" y="0"/>
                </a:lnTo>
                <a:close/>
              </a:path>
              <a:path w="6043930" h="333375">
                <a:moveTo>
                  <a:pt x="2971800" y="0"/>
                </a:moveTo>
                <a:lnTo>
                  <a:pt x="2927350" y="6349"/>
                </a:lnTo>
                <a:lnTo>
                  <a:pt x="2887345" y="22859"/>
                </a:lnTo>
                <a:lnTo>
                  <a:pt x="2853055" y="48894"/>
                </a:lnTo>
                <a:lnTo>
                  <a:pt x="2827020" y="82549"/>
                </a:lnTo>
                <a:lnTo>
                  <a:pt x="2810510" y="122554"/>
                </a:lnTo>
                <a:lnTo>
                  <a:pt x="2804160" y="167004"/>
                </a:lnTo>
                <a:lnTo>
                  <a:pt x="2810510" y="210819"/>
                </a:lnTo>
                <a:lnTo>
                  <a:pt x="2827020" y="250824"/>
                </a:lnTo>
                <a:lnTo>
                  <a:pt x="2853055" y="284479"/>
                </a:lnTo>
                <a:lnTo>
                  <a:pt x="2887345" y="310514"/>
                </a:lnTo>
                <a:lnTo>
                  <a:pt x="2927350" y="327659"/>
                </a:lnTo>
                <a:lnTo>
                  <a:pt x="2971800" y="333374"/>
                </a:lnTo>
                <a:lnTo>
                  <a:pt x="3016250" y="327659"/>
                </a:lnTo>
                <a:lnTo>
                  <a:pt x="3056255" y="310514"/>
                </a:lnTo>
                <a:lnTo>
                  <a:pt x="3089910" y="284479"/>
                </a:lnTo>
                <a:lnTo>
                  <a:pt x="3115945" y="250824"/>
                </a:lnTo>
                <a:lnTo>
                  <a:pt x="3132455" y="210819"/>
                </a:lnTo>
                <a:lnTo>
                  <a:pt x="3138805" y="167004"/>
                </a:lnTo>
                <a:lnTo>
                  <a:pt x="3132455" y="122554"/>
                </a:lnTo>
                <a:lnTo>
                  <a:pt x="3115945" y="82549"/>
                </a:lnTo>
                <a:lnTo>
                  <a:pt x="3089910" y="48894"/>
                </a:lnTo>
                <a:lnTo>
                  <a:pt x="3056255" y="22859"/>
                </a:lnTo>
                <a:lnTo>
                  <a:pt x="3016250" y="6349"/>
                </a:lnTo>
                <a:lnTo>
                  <a:pt x="2971800" y="0"/>
                </a:lnTo>
                <a:close/>
              </a:path>
              <a:path w="6043930" h="333375">
                <a:moveTo>
                  <a:pt x="5876925" y="0"/>
                </a:moveTo>
                <a:lnTo>
                  <a:pt x="5832475" y="6349"/>
                </a:lnTo>
                <a:lnTo>
                  <a:pt x="5792470" y="22859"/>
                </a:lnTo>
                <a:lnTo>
                  <a:pt x="5758815" y="48894"/>
                </a:lnTo>
                <a:lnTo>
                  <a:pt x="5732780" y="82549"/>
                </a:lnTo>
                <a:lnTo>
                  <a:pt x="5715634" y="122554"/>
                </a:lnTo>
                <a:lnTo>
                  <a:pt x="5709920" y="167004"/>
                </a:lnTo>
                <a:lnTo>
                  <a:pt x="5715634" y="210819"/>
                </a:lnTo>
                <a:lnTo>
                  <a:pt x="5732780" y="250824"/>
                </a:lnTo>
                <a:lnTo>
                  <a:pt x="5758815" y="284479"/>
                </a:lnTo>
                <a:lnTo>
                  <a:pt x="5792470" y="310514"/>
                </a:lnTo>
                <a:lnTo>
                  <a:pt x="5832475" y="327659"/>
                </a:lnTo>
                <a:lnTo>
                  <a:pt x="5876925" y="333374"/>
                </a:lnTo>
                <a:lnTo>
                  <a:pt x="5921375" y="327659"/>
                </a:lnTo>
                <a:lnTo>
                  <a:pt x="5961380" y="310514"/>
                </a:lnTo>
                <a:lnTo>
                  <a:pt x="5995034" y="284479"/>
                </a:lnTo>
                <a:lnTo>
                  <a:pt x="6021070" y="250824"/>
                </a:lnTo>
                <a:lnTo>
                  <a:pt x="6038215" y="210819"/>
                </a:lnTo>
                <a:lnTo>
                  <a:pt x="6043930" y="167004"/>
                </a:lnTo>
                <a:lnTo>
                  <a:pt x="6038215" y="122554"/>
                </a:lnTo>
                <a:lnTo>
                  <a:pt x="6021070" y="82549"/>
                </a:lnTo>
                <a:lnTo>
                  <a:pt x="5995034" y="48894"/>
                </a:lnTo>
                <a:lnTo>
                  <a:pt x="5961380" y="22859"/>
                </a:lnTo>
                <a:lnTo>
                  <a:pt x="5921375" y="6349"/>
                </a:lnTo>
                <a:lnTo>
                  <a:pt x="587692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079" y="5758179"/>
            <a:ext cx="1894827" cy="713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2995" y="6922134"/>
            <a:ext cx="6043930" cy="333375"/>
          </a:xfrm>
          <a:custGeom>
            <a:avLst/>
            <a:gdLst/>
            <a:ahLst/>
            <a:cxnLst/>
            <a:rect l="l" t="t" r="r" b="b"/>
            <a:pathLst>
              <a:path w="6043930" h="333375">
                <a:moveTo>
                  <a:pt x="167004" y="0"/>
                </a:moveTo>
                <a:lnTo>
                  <a:pt x="122554" y="5715"/>
                </a:lnTo>
                <a:lnTo>
                  <a:pt x="83184" y="22860"/>
                </a:lnTo>
                <a:lnTo>
                  <a:pt x="48894" y="48895"/>
                </a:lnTo>
                <a:lnTo>
                  <a:pt x="22859" y="82550"/>
                </a:lnTo>
                <a:lnTo>
                  <a:pt x="6349" y="121920"/>
                </a:lnTo>
                <a:lnTo>
                  <a:pt x="0" y="166370"/>
                </a:lnTo>
                <a:lnTo>
                  <a:pt x="6349" y="210820"/>
                </a:lnTo>
                <a:lnTo>
                  <a:pt x="22859" y="250825"/>
                </a:lnTo>
                <a:lnTo>
                  <a:pt x="48894" y="284480"/>
                </a:lnTo>
                <a:lnTo>
                  <a:pt x="83184" y="310515"/>
                </a:lnTo>
                <a:lnTo>
                  <a:pt x="122554" y="327025"/>
                </a:lnTo>
                <a:lnTo>
                  <a:pt x="167004" y="333375"/>
                </a:lnTo>
                <a:lnTo>
                  <a:pt x="211454" y="327025"/>
                </a:lnTo>
                <a:lnTo>
                  <a:pt x="251459" y="310515"/>
                </a:lnTo>
                <a:lnTo>
                  <a:pt x="285749" y="284480"/>
                </a:lnTo>
                <a:lnTo>
                  <a:pt x="311784" y="250825"/>
                </a:lnTo>
                <a:lnTo>
                  <a:pt x="328294" y="210820"/>
                </a:lnTo>
                <a:lnTo>
                  <a:pt x="334644" y="166370"/>
                </a:lnTo>
                <a:lnTo>
                  <a:pt x="328294" y="121920"/>
                </a:lnTo>
                <a:lnTo>
                  <a:pt x="311784" y="82550"/>
                </a:lnTo>
                <a:lnTo>
                  <a:pt x="285749" y="48895"/>
                </a:lnTo>
                <a:lnTo>
                  <a:pt x="251459" y="22860"/>
                </a:lnTo>
                <a:lnTo>
                  <a:pt x="211454" y="5715"/>
                </a:lnTo>
                <a:lnTo>
                  <a:pt x="167004" y="0"/>
                </a:lnTo>
                <a:close/>
              </a:path>
              <a:path w="6043930" h="333375">
                <a:moveTo>
                  <a:pt x="2971800" y="0"/>
                </a:moveTo>
                <a:lnTo>
                  <a:pt x="2927350" y="5715"/>
                </a:lnTo>
                <a:lnTo>
                  <a:pt x="2887345" y="22860"/>
                </a:lnTo>
                <a:lnTo>
                  <a:pt x="2853055" y="48895"/>
                </a:lnTo>
                <a:lnTo>
                  <a:pt x="2827020" y="82550"/>
                </a:lnTo>
                <a:lnTo>
                  <a:pt x="2810510" y="121920"/>
                </a:lnTo>
                <a:lnTo>
                  <a:pt x="2804160" y="166370"/>
                </a:lnTo>
                <a:lnTo>
                  <a:pt x="2810510" y="210820"/>
                </a:lnTo>
                <a:lnTo>
                  <a:pt x="2827020" y="250825"/>
                </a:lnTo>
                <a:lnTo>
                  <a:pt x="2853055" y="284480"/>
                </a:lnTo>
                <a:lnTo>
                  <a:pt x="2887345" y="310515"/>
                </a:lnTo>
                <a:lnTo>
                  <a:pt x="2927350" y="327025"/>
                </a:lnTo>
                <a:lnTo>
                  <a:pt x="2971800" y="333375"/>
                </a:lnTo>
                <a:lnTo>
                  <a:pt x="3016250" y="327025"/>
                </a:lnTo>
                <a:lnTo>
                  <a:pt x="3056255" y="310515"/>
                </a:lnTo>
                <a:lnTo>
                  <a:pt x="3089910" y="284480"/>
                </a:lnTo>
                <a:lnTo>
                  <a:pt x="3115945" y="250825"/>
                </a:lnTo>
                <a:lnTo>
                  <a:pt x="3132455" y="210820"/>
                </a:lnTo>
                <a:lnTo>
                  <a:pt x="3138805" y="166370"/>
                </a:lnTo>
                <a:lnTo>
                  <a:pt x="3132455" y="121920"/>
                </a:lnTo>
                <a:lnTo>
                  <a:pt x="3115945" y="82550"/>
                </a:lnTo>
                <a:lnTo>
                  <a:pt x="3089910" y="48895"/>
                </a:lnTo>
                <a:lnTo>
                  <a:pt x="3056255" y="22860"/>
                </a:lnTo>
                <a:lnTo>
                  <a:pt x="3016250" y="5715"/>
                </a:lnTo>
                <a:lnTo>
                  <a:pt x="2971800" y="0"/>
                </a:lnTo>
                <a:close/>
              </a:path>
              <a:path w="6043930" h="333375">
                <a:moveTo>
                  <a:pt x="5876925" y="0"/>
                </a:moveTo>
                <a:lnTo>
                  <a:pt x="5832475" y="5715"/>
                </a:lnTo>
                <a:lnTo>
                  <a:pt x="5792470" y="22860"/>
                </a:lnTo>
                <a:lnTo>
                  <a:pt x="5758815" y="48895"/>
                </a:lnTo>
                <a:lnTo>
                  <a:pt x="5732780" y="82550"/>
                </a:lnTo>
                <a:lnTo>
                  <a:pt x="5715634" y="121920"/>
                </a:lnTo>
                <a:lnTo>
                  <a:pt x="5709920" y="166370"/>
                </a:lnTo>
                <a:lnTo>
                  <a:pt x="5715634" y="210820"/>
                </a:lnTo>
                <a:lnTo>
                  <a:pt x="5732780" y="250825"/>
                </a:lnTo>
                <a:lnTo>
                  <a:pt x="5758815" y="284480"/>
                </a:lnTo>
                <a:lnTo>
                  <a:pt x="5792470" y="310515"/>
                </a:lnTo>
                <a:lnTo>
                  <a:pt x="5832475" y="327025"/>
                </a:lnTo>
                <a:lnTo>
                  <a:pt x="5876925" y="333375"/>
                </a:lnTo>
                <a:lnTo>
                  <a:pt x="5921375" y="327025"/>
                </a:lnTo>
                <a:lnTo>
                  <a:pt x="5961380" y="310515"/>
                </a:lnTo>
                <a:lnTo>
                  <a:pt x="5995034" y="284480"/>
                </a:lnTo>
                <a:lnTo>
                  <a:pt x="6021070" y="250825"/>
                </a:lnTo>
                <a:lnTo>
                  <a:pt x="6038215" y="210820"/>
                </a:lnTo>
                <a:lnTo>
                  <a:pt x="6043930" y="166370"/>
                </a:lnTo>
                <a:lnTo>
                  <a:pt x="6038215" y="121920"/>
                </a:lnTo>
                <a:lnTo>
                  <a:pt x="6021070" y="82550"/>
                </a:lnTo>
                <a:lnTo>
                  <a:pt x="5995034" y="48895"/>
                </a:lnTo>
                <a:lnTo>
                  <a:pt x="5961380" y="22860"/>
                </a:lnTo>
                <a:lnTo>
                  <a:pt x="5921375" y="5715"/>
                </a:lnTo>
                <a:lnTo>
                  <a:pt x="587692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614" y="6696708"/>
            <a:ext cx="1894839" cy="686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7830" y="343154"/>
            <a:ext cx="5713730" cy="13233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1035"/>
              </a:spcBef>
              <a:tabLst>
                <a:tab pos="2305050" algn="l"/>
              </a:tabLst>
            </a:pPr>
            <a:r>
              <a:rPr spc="-340" dirty="0">
                <a:solidFill>
                  <a:srgbClr val="0D121A"/>
                </a:solidFill>
              </a:rPr>
              <a:t>SOC</a:t>
            </a:r>
            <a:r>
              <a:rPr spc="-130" dirty="0">
                <a:solidFill>
                  <a:srgbClr val="0D121A"/>
                </a:solidFill>
              </a:rPr>
              <a:t>I</a:t>
            </a:r>
            <a:r>
              <a:rPr spc="-315" dirty="0">
                <a:solidFill>
                  <a:srgbClr val="0D121A"/>
                </a:solidFill>
              </a:rPr>
              <a:t>AL</a:t>
            </a:r>
            <a:r>
              <a:rPr lang="en-AU" spc="-315" dirty="0">
                <a:solidFill>
                  <a:srgbClr val="0D121A"/>
                </a:solidFill>
              </a:rPr>
              <a:t> </a:t>
            </a:r>
            <a:r>
              <a:rPr spc="-315" dirty="0">
                <a:solidFill>
                  <a:srgbClr val="0D121A"/>
                </a:solidFill>
              </a:rPr>
              <a:t>E</a:t>
            </a:r>
            <a:r>
              <a:rPr spc="-345" dirty="0">
                <a:solidFill>
                  <a:srgbClr val="0D121A"/>
                </a:solidFill>
              </a:rPr>
              <a:t>N</a:t>
            </a:r>
            <a:r>
              <a:rPr spc="-285" dirty="0">
                <a:solidFill>
                  <a:srgbClr val="0D121A"/>
                </a:solidFill>
              </a:rPr>
              <a:t>T</a:t>
            </a:r>
            <a:r>
              <a:rPr spc="-315" dirty="0">
                <a:solidFill>
                  <a:srgbClr val="0D121A"/>
                </a:solidFill>
              </a:rPr>
              <a:t>E</a:t>
            </a:r>
            <a:r>
              <a:rPr spc="-330" dirty="0">
                <a:solidFill>
                  <a:srgbClr val="0D121A"/>
                </a:solidFill>
              </a:rPr>
              <a:t>RP</a:t>
            </a:r>
            <a:r>
              <a:rPr spc="-229" dirty="0">
                <a:solidFill>
                  <a:srgbClr val="0D121A"/>
                </a:solidFill>
              </a:rPr>
              <a:t>RISE  </a:t>
            </a:r>
            <a:r>
              <a:rPr spc="-310" dirty="0">
                <a:solidFill>
                  <a:srgbClr val="0D121A"/>
                </a:solidFill>
              </a:rPr>
              <a:t>TYPES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6033" y="1614931"/>
            <a:ext cx="4906645" cy="10306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652270">
              <a:lnSpc>
                <a:spcPts val="1580"/>
              </a:lnSpc>
              <a:spcBef>
                <a:spcPts val="434"/>
              </a:spcBef>
            </a:pPr>
            <a:r>
              <a:rPr sz="1600" spc="-5" dirty="0">
                <a:latin typeface="Bryndan Write"/>
                <a:cs typeface="Bryndan Write"/>
              </a:rPr>
              <a:t>Topic 1: Introducing social enterprise  Fundamentals exercise #:</a:t>
            </a:r>
            <a:r>
              <a:rPr sz="1600" spc="-1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1</a:t>
            </a:r>
            <a:endParaRPr sz="1600">
              <a:latin typeface="Bryndan Write"/>
              <a:cs typeface="Bryndan Write"/>
            </a:endParaRPr>
          </a:p>
          <a:p>
            <a:pPr marL="3934460" marR="5080" indent="32384" algn="ctr">
              <a:lnSpc>
                <a:spcPct val="118900"/>
              </a:lnSpc>
              <a:spcBef>
                <a:spcPts val="350"/>
              </a:spcBef>
            </a:pPr>
            <a:r>
              <a:rPr sz="950" b="0" spc="10" dirty="0">
                <a:latin typeface="Open Sans Light"/>
                <a:cs typeface="Open Sans Light"/>
              </a:rPr>
              <a:t>Write your  </a:t>
            </a:r>
            <a:r>
              <a:rPr sz="950" b="0" spc="15" dirty="0">
                <a:latin typeface="Open Sans Light"/>
                <a:cs typeface="Open Sans Light"/>
              </a:rPr>
              <a:t>answers </a:t>
            </a:r>
            <a:r>
              <a:rPr sz="950" b="0" spc="10" dirty="0">
                <a:latin typeface="Open Sans Light"/>
                <a:cs typeface="Open Sans Light"/>
              </a:rPr>
              <a:t>here</a:t>
            </a:r>
            <a:r>
              <a:rPr sz="950" b="0" spc="-55" dirty="0">
                <a:latin typeface="Open Sans Light"/>
                <a:cs typeface="Open Sans Light"/>
              </a:rPr>
              <a:t> </a:t>
            </a:r>
            <a:r>
              <a:rPr sz="950" b="0" spc="10" dirty="0">
                <a:latin typeface="Open Sans Light"/>
                <a:cs typeface="Open Sans Light"/>
              </a:rPr>
              <a:t>for  </a:t>
            </a:r>
            <a:r>
              <a:rPr sz="950" b="0" spc="15" dirty="0">
                <a:latin typeface="Open Sans Light"/>
                <a:cs typeface="Open Sans Light"/>
              </a:rPr>
              <a:t>each</a:t>
            </a:r>
            <a:r>
              <a:rPr sz="950" b="0" spc="-20" dirty="0">
                <a:latin typeface="Open Sans Light"/>
                <a:cs typeface="Open Sans Light"/>
              </a:rPr>
              <a:t> </a:t>
            </a:r>
            <a:r>
              <a:rPr sz="950" b="0" spc="10" dirty="0">
                <a:latin typeface="Open Sans Light"/>
                <a:cs typeface="Open Sans Light"/>
              </a:rPr>
              <a:t>example...</a:t>
            </a:r>
            <a:endParaRPr sz="950">
              <a:latin typeface="Open Sans Light"/>
              <a:cs typeface="Open Sans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2502" y="569467"/>
            <a:ext cx="2956560" cy="115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</a:t>
            </a:r>
            <a:r>
              <a:rPr sz="2050" spc="-5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think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dirty="0">
                <a:latin typeface="Bryndan Write"/>
                <a:cs typeface="Bryndan Write"/>
              </a:rPr>
              <a:t>about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-10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different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spc="35" dirty="0">
                <a:latin typeface="Bryndan Write"/>
                <a:cs typeface="Bryndan Write"/>
              </a:rPr>
              <a:t>types </a:t>
            </a:r>
            <a:r>
              <a:rPr sz="2050" spc="40" dirty="0">
                <a:latin typeface="Bryndan Write"/>
                <a:cs typeface="Bryndan Write"/>
              </a:rPr>
              <a:t>of</a:t>
            </a:r>
            <a:r>
              <a:rPr sz="2050" spc="25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social</a:t>
            </a:r>
            <a:endParaRPr sz="2050">
              <a:latin typeface="Bryndan Write"/>
              <a:cs typeface="Bryndan Write"/>
            </a:endParaRPr>
          </a:p>
          <a:p>
            <a:pPr marL="12700" marR="5080">
              <a:lnSpc>
                <a:spcPct val="65100"/>
              </a:lnSpc>
              <a:spcBef>
                <a:spcPts val="430"/>
              </a:spcBef>
            </a:pPr>
            <a:r>
              <a:rPr sz="2050" spc="35" dirty="0">
                <a:latin typeface="Bryndan Write"/>
                <a:cs typeface="Bryndan Write"/>
              </a:rPr>
              <a:t>enterprise </a:t>
            </a:r>
            <a:r>
              <a:rPr sz="2050" spc="40" dirty="0">
                <a:latin typeface="Bryndan Write"/>
                <a:cs typeface="Bryndan Write"/>
              </a:rPr>
              <a:t>and </a:t>
            </a:r>
            <a:r>
              <a:rPr sz="2050" spc="50" dirty="0">
                <a:latin typeface="Bryndan Write"/>
                <a:cs typeface="Bryndan Write"/>
              </a:rPr>
              <a:t>how</a:t>
            </a:r>
            <a:r>
              <a:rPr sz="2050" spc="-49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that  affects</a:t>
            </a:r>
            <a:r>
              <a:rPr sz="2050" spc="15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decision-making.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191" y="3848699"/>
            <a:ext cx="128524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b="0" spc="15" dirty="0">
                <a:latin typeface="Open Sans Light"/>
                <a:cs typeface="Open Sans Light"/>
              </a:rPr>
              <a:t>Can you </a:t>
            </a:r>
            <a:r>
              <a:rPr sz="1000" b="0" spc="10" dirty="0">
                <a:latin typeface="Open Sans Light"/>
                <a:cs typeface="Open Sans Light"/>
              </a:rPr>
              <a:t>think of </a:t>
            </a:r>
            <a:r>
              <a:rPr sz="1000" b="0" spc="15" dirty="0">
                <a:latin typeface="Open Sans Light"/>
                <a:cs typeface="Open Sans Light"/>
              </a:rPr>
              <a:t>an  example </a:t>
            </a:r>
            <a:r>
              <a:rPr sz="1000" b="0" spc="10" dirty="0">
                <a:latin typeface="Open Sans Light"/>
                <a:cs typeface="Open Sans Light"/>
              </a:rPr>
              <a:t>of </a:t>
            </a:r>
            <a:r>
              <a:rPr sz="1000" b="0" spc="15" dirty="0">
                <a:latin typeface="Open Sans Light"/>
                <a:cs typeface="Open Sans Light"/>
              </a:rPr>
              <a:t>each</a:t>
            </a:r>
            <a:r>
              <a:rPr sz="1000" b="0" spc="-14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type  of social</a:t>
            </a:r>
            <a:r>
              <a:rPr sz="1000" b="0" spc="-7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enterprise?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190" y="4821011"/>
            <a:ext cx="1104265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b="0" spc="25" dirty="0">
                <a:latin typeface="Open Sans Light"/>
                <a:cs typeface="Open Sans Light"/>
              </a:rPr>
              <a:t>Who </a:t>
            </a:r>
            <a:r>
              <a:rPr sz="1000" b="0" spc="15" dirty="0">
                <a:latin typeface="Open Sans Light"/>
                <a:cs typeface="Open Sans Light"/>
              </a:rPr>
              <a:t>are the  </a:t>
            </a:r>
            <a:r>
              <a:rPr sz="1000" b="0" spc="10" dirty="0">
                <a:latin typeface="Open Sans Light"/>
                <a:cs typeface="Open Sans Light"/>
              </a:rPr>
              <a:t>beneficiaries </a:t>
            </a:r>
            <a:r>
              <a:rPr sz="1000" b="0" spc="15" dirty="0">
                <a:latin typeface="Open Sans Light"/>
                <a:cs typeface="Open Sans Light"/>
              </a:rPr>
              <a:t>(who  </a:t>
            </a:r>
            <a:r>
              <a:rPr sz="1000" b="0" spc="10" dirty="0">
                <a:latin typeface="Open Sans Light"/>
                <a:cs typeface="Open Sans Light"/>
              </a:rPr>
              <a:t>benefits </a:t>
            </a:r>
            <a:r>
              <a:rPr sz="1000" b="0" spc="15" dirty="0">
                <a:latin typeface="Open Sans Light"/>
                <a:cs typeface="Open Sans Light"/>
              </a:rPr>
              <a:t>from the  </a:t>
            </a:r>
            <a:r>
              <a:rPr sz="1000" b="0" spc="10" dirty="0">
                <a:latin typeface="Open Sans Light"/>
                <a:cs typeface="Open Sans Light"/>
              </a:rPr>
              <a:t>social</a:t>
            </a:r>
            <a:r>
              <a:rPr sz="1000" b="0" spc="-1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purpose?)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190" y="5887811"/>
            <a:ext cx="125285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b="0" spc="15" dirty="0">
                <a:latin typeface="Open Sans Light"/>
                <a:cs typeface="Open Sans Light"/>
              </a:rPr>
              <a:t>What </a:t>
            </a:r>
            <a:r>
              <a:rPr sz="1000" b="0" spc="10" dirty="0">
                <a:latin typeface="Open Sans Light"/>
                <a:cs typeface="Open Sans Light"/>
              </a:rPr>
              <a:t>is </a:t>
            </a:r>
            <a:r>
              <a:rPr sz="1000" b="0" spc="15" dirty="0">
                <a:latin typeface="Open Sans Light"/>
                <a:cs typeface="Open Sans Light"/>
              </a:rPr>
              <a:t>the  </a:t>
            </a:r>
            <a:r>
              <a:rPr sz="1000" b="0" spc="10" dirty="0">
                <a:latin typeface="Open Sans Light"/>
                <a:cs typeface="Open Sans Light"/>
              </a:rPr>
              <a:t>product/service </a:t>
            </a:r>
            <a:r>
              <a:rPr sz="1000" b="0" spc="15" dirty="0">
                <a:latin typeface="Open Sans Light"/>
                <a:cs typeface="Open Sans Light"/>
              </a:rPr>
              <a:t>they  </a:t>
            </a:r>
            <a:r>
              <a:rPr sz="1000" b="0" spc="10" dirty="0">
                <a:latin typeface="Open Sans Light"/>
                <a:cs typeface="Open Sans Light"/>
              </a:rPr>
              <a:t>sell?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300" y="6823547"/>
            <a:ext cx="1295400" cy="53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95"/>
              </a:spcBef>
            </a:pPr>
            <a:r>
              <a:rPr sz="1000" b="0" spc="25" dirty="0">
                <a:latin typeface="Open Sans Light"/>
                <a:cs typeface="Open Sans Light"/>
              </a:rPr>
              <a:t>Who </a:t>
            </a:r>
            <a:r>
              <a:rPr sz="1000" b="0" spc="15" dirty="0">
                <a:latin typeface="Open Sans Light"/>
                <a:cs typeface="Open Sans Light"/>
              </a:rPr>
              <a:t>are the  customers (who</a:t>
            </a:r>
            <a:r>
              <a:rPr sz="1000" b="0" spc="-3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buys  the</a:t>
            </a:r>
            <a:r>
              <a:rPr sz="1000" b="0" spc="-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product/service?)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6723" y="2740406"/>
            <a:ext cx="2087245" cy="8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Bryndan Write"/>
                <a:cs typeface="Bryndan Write"/>
              </a:rPr>
              <a:t>Employment</a:t>
            </a:r>
            <a:endParaRPr sz="2600">
              <a:latin typeface="Bryndan Write"/>
              <a:cs typeface="Bryndan Write"/>
            </a:endParaRPr>
          </a:p>
          <a:p>
            <a:pPr marL="12065" marR="5080" algn="ctr">
              <a:lnSpc>
                <a:spcPct val="106000"/>
              </a:lnSpc>
              <a:spcBef>
                <a:spcPts val="819"/>
              </a:spcBef>
            </a:pPr>
            <a:r>
              <a:rPr sz="1000" spc="-55" dirty="0">
                <a:solidFill>
                  <a:srgbClr val="0D121A"/>
                </a:solidFill>
                <a:latin typeface="Lucida Sans Unicode"/>
                <a:cs typeface="Lucida Sans Unicode"/>
              </a:rPr>
              <a:t>Goal: </a:t>
            </a:r>
            <a:r>
              <a:rPr sz="1000" spc="-70" dirty="0">
                <a:solidFill>
                  <a:srgbClr val="0D121A"/>
                </a:solidFill>
                <a:latin typeface="Lucida Sans Unicode"/>
                <a:cs typeface="Lucida Sans Unicode"/>
              </a:rPr>
              <a:t>employment </a:t>
            </a:r>
            <a:r>
              <a:rPr sz="1000" spc="-55" dirty="0">
                <a:solidFill>
                  <a:srgbClr val="0D121A"/>
                </a:solidFill>
                <a:latin typeface="Lucida Sans Unicode"/>
                <a:cs typeface="Lucida Sans Unicode"/>
              </a:rPr>
              <a:t>opportunities </a:t>
            </a:r>
            <a:r>
              <a:rPr sz="1000" spc="-60" dirty="0">
                <a:solidFill>
                  <a:srgbClr val="0D121A"/>
                </a:solidFill>
                <a:latin typeface="Lucida Sans Unicode"/>
                <a:cs typeface="Lucida Sans Unicode"/>
              </a:rPr>
              <a:t>with  </a:t>
            </a:r>
            <a:r>
              <a:rPr sz="10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support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1225" y="2532077"/>
            <a:ext cx="1873250" cy="121856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1925"/>
              </a:spcBef>
            </a:pPr>
            <a:r>
              <a:rPr sz="2600" spc="-5" dirty="0">
                <a:latin typeface="Bryndan Write"/>
                <a:cs typeface="Bryndan Write"/>
              </a:rPr>
              <a:t>Access</a:t>
            </a:r>
            <a:endParaRPr sz="2600">
              <a:latin typeface="Bryndan Write"/>
              <a:cs typeface="Bryndan Write"/>
            </a:endParaRPr>
          </a:p>
          <a:p>
            <a:pPr marL="12700" marR="5080" indent="-1270" algn="ctr">
              <a:lnSpc>
                <a:spcPct val="106000"/>
              </a:lnSpc>
              <a:spcBef>
                <a:spcPts val="630"/>
              </a:spcBef>
            </a:pP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Goal: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people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get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what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they</a:t>
            </a:r>
            <a:r>
              <a:rPr sz="10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need 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regardless</a:t>
            </a:r>
            <a:r>
              <a:rPr sz="10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0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income,</a:t>
            </a:r>
            <a:r>
              <a:rPr sz="10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location</a:t>
            </a:r>
            <a:r>
              <a:rPr sz="10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or  </a:t>
            </a:r>
            <a:r>
              <a:rPr sz="10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community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923" y="2532103"/>
            <a:ext cx="1984375" cy="105727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925"/>
              </a:spcBef>
            </a:pPr>
            <a:r>
              <a:rPr sz="2600" spc="-5" dirty="0">
                <a:latin typeface="Bryndan Write"/>
                <a:cs typeface="Bryndan Write"/>
              </a:rPr>
              <a:t>Funding</a:t>
            </a:r>
            <a:endParaRPr sz="2600">
              <a:latin typeface="Bryndan Write"/>
              <a:cs typeface="Bryndan Write"/>
            </a:endParaRPr>
          </a:p>
          <a:p>
            <a:pPr marL="12700" marR="5080" indent="177800">
              <a:lnSpc>
                <a:spcPct val="106000"/>
              </a:lnSpc>
              <a:spcBef>
                <a:spcPts val="630"/>
              </a:spcBef>
            </a:pPr>
            <a:r>
              <a:rPr sz="10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Goal: maximize profits whist  </a:t>
            </a:r>
            <a:r>
              <a:rPr sz="10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operatingsustainableandethically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4950" y="1757679"/>
            <a:ext cx="2259330" cy="1848485"/>
          </a:xfrm>
          <a:custGeom>
            <a:avLst/>
            <a:gdLst/>
            <a:ahLst/>
            <a:cxnLst/>
            <a:rect l="l" t="t" r="r" b="b"/>
            <a:pathLst>
              <a:path w="2259329" h="1848485">
                <a:moveTo>
                  <a:pt x="2050414" y="1431290"/>
                </a:moveTo>
                <a:lnTo>
                  <a:pt x="498474" y="1431290"/>
                </a:lnTo>
                <a:lnTo>
                  <a:pt x="548004" y="1432560"/>
                </a:lnTo>
                <a:lnTo>
                  <a:pt x="596899" y="1436370"/>
                </a:lnTo>
                <a:lnTo>
                  <a:pt x="645159" y="1442720"/>
                </a:lnTo>
                <a:lnTo>
                  <a:pt x="692784" y="1450975"/>
                </a:lnTo>
                <a:lnTo>
                  <a:pt x="739774" y="1462405"/>
                </a:lnTo>
                <a:lnTo>
                  <a:pt x="786129" y="1475740"/>
                </a:lnTo>
                <a:lnTo>
                  <a:pt x="831214" y="1491615"/>
                </a:lnTo>
                <a:lnTo>
                  <a:pt x="875664" y="1510030"/>
                </a:lnTo>
                <a:lnTo>
                  <a:pt x="918844" y="1530350"/>
                </a:lnTo>
                <a:lnTo>
                  <a:pt x="960754" y="1553210"/>
                </a:lnTo>
                <a:lnTo>
                  <a:pt x="1001394" y="1577975"/>
                </a:lnTo>
                <a:lnTo>
                  <a:pt x="1040764" y="1604645"/>
                </a:lnTo>
                <a:lnTo>
                  <a:pt x="1078864" y="1633855"/>
                </a:lnTo>
                <a:lnTo>
                  <a:pt x="1115694" y="1664335"/>
                </a:lnTo>
                <a:lnTo>
                  <a:pt x="1150619" y="1697355"/>
                </a:lnTo>
                <a:lnTo>
                  <a:pt x="1184274" y="1732280"/>
                </a:lnTo>
                <a:lnTo>
                  <a:pt x="1216024" y="1769110"/>
                </a:lnTo>
                <a:lnTo>
                  <a:pt x="1246504" y="1807845"/>
                </a:lnTo>
                <a:lnTo>
                  <a:pt x="1275079" y="1848485"/>
                </a:lnTo>
                <a:lnTo>
                  <a:pt x="1303019" y="1807845"/>
                </a:lnTo>
                <a:lnTo>
                  <a:pt x="1333499" y="1769110"/>
                </a:lnTo>
                <a:lnTo>
                  <a:pt x="1365249" y="1732280"/>
                </a:lnTo>
                <a:lnTo>
                  <a:pt x="1398904" y="1697355"/>
                </a:lnTo>
                <a:lnTo>
                  <a:pt x="1433829" y="1664335"/>
                </a:lnTo>
                <a:lnTo>
                  <a:pt x="1470659" y="1633855"/>
                </a:lnTo>
                <a:lnTo>
                  <a:pt x="1508759" y="1604645"/>
                </a:lnTo>
                <a:lnTo>
                  <a:pt x="1548129" y="1577975"/>
                </a:lnTo>
                <a:lnTo>
                  <a:pt x="1588769" y="1553210"/>
                </a:lnTo>
                <a:lnTo>
                  <a:pt x="1630679" y="1530350"/>
                </a:lnTo>
                <a:lnTo>
                  <a:pt x="1673859" y="1510030"/>
                </a:lnTo>
                <a:lnTo>
                  <a:pt x="1718309" y="1491615"/>
                </a:lnTo>
                <a:lnTo>
                  <a:pt x="1763394" y="1475740"/>
                </a:lnTo>
                <a:lnTo>
                  <a:pt x="1809114" y="1462405"/>
                </a:lnTo>
                <a:lnTo>
                  <a:pt x="1856104" y="1450975"/>
                </a:lnTo>
                <a:lnTo>
                  <a:pt x="1903729" y="1442720"/>
                </a:lnTo>
                <a:lnTo>
                  <a:pt x="1951989" y="1436370"/>
                </a:lnTo>
                <a:lnTo>
                  <a:pt x="2000884" y="1432560"/>
                </a:lnTo>
                <a:lnTo>
                  <a:pt x="2050414" y="1431290"/>
                </a:lnTo>
                <a:close/>
              </a:path>
              <a:path w="2259329" h="1848485">
                <a:moveTo>
                  <a:pt x="36274" y="1554360"/>
                </a:moveTo>
                <a:lnTo>
                  <a:pt x="33654" y="1555750"/>
                </a:lnTo>
                <a:lnTo>
                  <a:pt x="36194" y="1554480"/>
                </a:lnTo>
                <a:close/>
              </a:path>
              <a:path w="2259329" h="1848485">
                <a:moveTo>
                  <a:pt x="0" y="0"/>
                </a:moveTo>
                <a:lnTo>
                  <a:pt x="0" y="1549400"/>
                </a:lnTo>
                <a:lnTo>
                  <a:pt x="28574" y="1551305"/>
                </a:lnTo>
                <a:lnTo>
                  <a:pt x="37464" y="1552575"/>
                </a:lnTo>
                <a:lnTo>
                  <a:pt x="36274" y="1554360"/>
                </a:lnTo>
                <a:lnTo>
                  <a:pt x="75564" y="1533525"/>
                </a:lnTo>
                <a:lnTo>
                  <a:pt x="118109" y="1512570"/>
                </a:lnTo>
                <a:lnTo>
                  <a:pt x="162559" y="1494155"/>
                </a:lnTo>
                <a:lnTo>
                  <a:pt x="207644" y="1477645"/>
                </a:lnTo>
                <a:lnTo>
                  <a:pt x="253999" y="1463675"/>
                </a:lnTo>
                <a:lnTo>
                  <a:pt x="300989" y="1452245"/>
                </a:lnTo>
                <a:lnTo>
                  <a:pt x="349249" y="1443355"/>
                </a:lnTo>
                <a:lnTo>
                  <a:pt x="398144" y="1436370"/>
                </a:lnTo>
                <a:lnTo>
                  <a:pt x="447674" y="1432560"/>
                </a:lnTo>
                <a:lnTo>
                  <a:pt x="498474" y="1431290"/>
                </a:lnTo>
                <a:lnTo>
                  <a:pt x="2259329" y="1431290"/>
                </a:lnTo>
                <a:lnTo>
                  <a:pt x="2259329" y="1068070"/>
                </a:lnTo>
                <a:lnTo>
                  <a:pt x="2250440" y="1067435"/>
                </a:lnTo>
                <a:lnTo>
                  <a:pt x="2250440" y="1066165"/>
                </a:lnTo>
                <a:lnTo>
                  <a:pt x="2241549" y="1064260"/>
                </a:lnTo>
                <a:lnTo>
                  <a:pt x="2241549" y="1060450"/>
                </a:lnTo>
                <a:lnTo>
                  <a:pt x="2249804" y="1059815"/>
                </a:lnTo>
                <a:lnTo>
                  <a:pt x="0" y="0"/>
                </a:lnTo>
                <a:close/>
              </a:path>
              <a:path w="2259329" h="1848485">
                <a:moveTo>
                  <a:pt x="2259329" y="1431290"/>
                </a:moveTo>
                <a:lnTo>
                  <a:pt x="2050414" y="1431290"/>
                </a:lnTo>
                <a:lnTo>
                  <a:pt x="2104390" y="1432560"/>
                </a:lnTo>
                <a:lnTo>
                  <a:pt x="2157094" y="1437640"/>
                </a:lnTo>
                <a:lnTo>
                  <a:pt x="2208529" y="1445260"/>
                </a:lnTo>
                <a:lnTo>
                  <a:pt x="2259329" y="1455420"/>
                </a:lnTo>
                <a:lnTo>
                  <a:pt x="2259329" y="1431290"/>
                </a:lnTo>
                <a:close/>
              </a:path>
            </a:pathLst>
          </a:custGeom>
          <a:solidFill>
            <a:srgbClr val="E7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3484" y="318516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3119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500" y="2831464"/>
            <a:ext cx="54610" cy="448309"/>
          </a:xfrm>
          <a:custGeom>
            <a:avLst/>
            <a:gdLst/>
            <a:ahLst/>
            <a:cxnLst/>
            <a:rect l="l" t="t" r="r" b="b"/>
            <a:pathLst>
              <a:path w="54610" h="448310">
                <a:moveTo>
                  <a:pt x="26034" y="439419"/>
                </a:moveTo>
                <a:lnTo>
                  <a:pt x="31115" y="445134"/>
                </a:lnTo>
                <a:lnTo>
                  <a:pt x="38100" y="448309"/>
                </a:lnTo>
                <a:lnTo>
                  <a:pt x="48895" y="448309"/>
                </a:lnTo>
                <a:lnTo>
                  <a:pt x="53975" y="447039"/>
                </a:lnTo>
                <a:lnTo>
                  <a:pt x="26034" y="439419"/>
                </a:lnTo>
                <a:close/>
              </a:path>
              <a:path w="54610" h="448310">
                <a:moveTo>
                  <a:pt x="9525" y="0"/>
                </a:moveTo>
                <a:lnTo>
                  <a:pt x="0" y="0"/>
                </a:lnTo>
                <a:lnTo>
                  <a:pt x="0" y="381634"/>
                </a:lnTo>
                <a:lnTo>
                  <a:pt x="31750" y="384809"/>
                </a:lnTo>
                <a:lnTo>
                  <a:pt x="48260" y="388619"/>
                </a:lnTo>
                <a:lnTo>
                  <a:pt x="53975" y="391794"/>
                </a:lnTo>
                <a:lnTo>
                  <a:pt x="54610" y="395604"/>
                </a:lnTo>
                <a:lnTo>
                  <a:pt x="54610" y="20954"/>
                </a:lnTo>
                <a:lnTo>
                  <a:pt x="27940" y="20954"/>
                </a:lnTo>
                <a:lnTo>
                  <a:pt x="19684" y="17144"/>
                </a:lnTo>
                <a:lnTo>
                  <a:pt x="13334" y="10159"/>
                </a:lnTo>
                <a:lnTo>
                  <a:pt x="9525" y="634"/>
                </a:lnTo>
                <a:lnTo>
                  <a:pt x="9525" y="0"/>
                </a:lnTo>
                <a:close/>
              </a:path>
              <a:path w="54610" h="448310">
                <a:moveTo>
                  <a:pt x="54610" y="15239"/>
                </a:moveTo>
                <a:lnTo>
                  <a:pt x="38100" y="20319"/>
                </a:lnTo>
                <a:lnTo>
                  <a:pt x="27940" y="20954"/>
                </a:lnTo>
                <a:lnTo>
                  <a:pt x="54610" y="20954"/>
                </a:lnTo>
                <a:lnTo>
                  <a:pt x="54610" y="15239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7495" y="5179695"/>
            <a:ext cx="2199005" cy="2145665"/>
          </a:xfrm>
          <a:custGeom>
            <a:avLst/>
            <a:gdLst/>
            <a:ahLst/>
            <a:cxnLst/>
            <a:rect l="l" t="t" r="r" b="b"/>
            <a:pathLst>
              <a:path w="2199004" h="2145665">
                <a:moveTo>
                  <a:pt x="12064" y="0"/>
                </a:moveTo>
                <a:lnTo>
                  <a:pt x="12064" y="1089024"/>
                </a:lnTo>
                <a:lnTo>
                  <a:pt x="0" y="1090295"/>
                </a:lnTo>
                <a:lnTo>
                  <a:pt x="2199004" y="2145665"/>
                </a:lnTo>
                <a:lnTo>
                  <a:pt x="2199004" y="925194"/>
                </a:lnTo>
                <a:lnTo>
                  <a:pt x="1223644" y="925194"/>
                </a:lnTo>
                <a:lnTo>
                  <a:pt x="1230629" y="924559"/>
                </a:lnTo>
                <a:lnTo>
                  <a:pt x="1226819" y="922654"/>
                </a:lnTo>
                <a:lnTo>
                  <a:pt x="1210944" y="913764"/>
                </a:lnTo>
                <a:lnTo>
                  <a:pt x="1179829" y="897889"/>
                </a:lnTo>
                <a:lnTo>
                  <a:pt x="1136014" y="873759"/>
                </a:lnTo>
                <a:lnTo>
                  <a:pt x="1080134" y="842009"/>
                </a:lnTo>
                <a:lnTo>
                  <a:pt x="1013459" y="802639"/>
                </a:lnTo>
                <a:lnTo>
                  <a:pt x="976629" y="780414"/>
                </a:lnTo>
                <a:lnTo>
                  <a:pt x="897254" y="730884"/>
                </a:lnTo>
                <a:lnTo>
                  <a:pt x="764539" y="643254"/>
                </a:lnTo>
                <a:lnTo>
                  <a:pt x="716914" y="610869"/>
                </a:lnTo>
                <a:lnTo>
                  <a:pt x="668654" y="576579"/>
                </a:lnTo>
                <a:lnTo>
                  <a:pt x="619759" y="541019"/>
                </a:lnTo>
                <a:lnTo>
                  <a:pt x="518794" y="465454"/>
                </a:lnTo>
                <a:lnTo>
                  <a:pt x="415924" y="383539"/>
                </a:lnTo>
                <a:lnTo>
                  <a:pt x="364489" y="340359"/>
                </a:lnTo>
                <a:lnTo>
                  <a:pt x="313054" y="295275"/>
                </a:lnTo>
                <a:lnTo>
                  <a:pt x="261619" y="249554"/>
                </a:lnTo>
                <a:lnTo>
                  <a:pt x="210184" y="202564"/>
                </a:lnTo>
                <a:lnTo>
                  <a:pt x="159384" y="153669"/>
                </a:lnTo>
                <a:lnTo>
                  <a:pt x="109219" y="103504"/>
                </a:lnTo>
                <a:lnTo>
                  <a:pt x="60324" y="52069"/>
                </a:lnTo>
                <a:lnTo>
                  <a:pt x="12064" y="0"/>
                </a:lnTo>
                <a:close/>
              </a:path>
              <a:path w="2199004" h="2145665">
                <a:moveTo>
                  <a:pt x="2199004" y="254634"/>
                </a:moveTo>
                <a:lnTo>
                  <a:pt x="2141854" y="306069"/>
                </a:lnTo>
                <a:lnTo>
                  <a:pt x="2084069" y="355600"/>
                </a:lnTo>
                <a:lnTo>
                  <a:pt x="2026284" y="403225"/>
                </a:lnTo>
                <a:lnTo>
                  <a:pt x="1969134" y="449579"/>
                </a:lnTo>
                <a:lnTo>
                  <a:pt x="1911984" y="493394"/>
                </a:lnTo>
                <a:lnTo>
                  <a:pt x="1855469" y="535939"/>
                </a:lnTo>
                <a:lnTo>
                  <a:pt x="1744979" y="614679"/>
                </a:lnTo>
                <a:lnTo>
                  <a:pt x="1692274" y="650874"/>
                </a:lnTo>
                <a:lnTo>
                  <a:pt x="1591309" y="716914"/>
                </a:lnTo>
                <a:lnTo>
                  <a:pt x="1543684" y="746759"/>
                </a:lnTo>
                <a:lnTo>
                  <a:pt x="1456689" y="799464"/>
                </a:lnTo>
                <a:lnTo>
                  <a:pt x="1380489" y="843914"/>
                </a:lnTo>
                <a:lnTo>
                  <a:pt x="1318259" y="878839"/>
                </a:lnTo>
                <a:lnTo>
                  <a:pt x="1254759" y="912494"/>
                </a:lnTo>
                <a:lnTo>
                  <a:pt x="1231264" y="924559"/>
                </a:lnTo>
                <a:lnTo>
                  <a:pt x="1231899" y="925194"/>
                </a:lnTo>
                <a:lnTo>
                  <a:pt x="2199004" y="925194"/>
                </a:lnTo>
                <a:lnTo>
                  <a:pt x="2199004" y="254634"/>
                </a:lnTo>
                <a:close/>
              </a:path>
            </a:pathLst>
          </a:custGeom>
          <a:solidFill>
            <a:srgbClr val="E7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5220" y="3243579"/>
            <a:ext cx="3307715" cy="2804795"/>
          </a:xfrm>
          <a:custGeom>
            <a:avLst/>
            <a:gdLst/>
            <a:ahLst/>
            <a:cxnLst/>
            <a:rect l="l" t="t" r="r" b="b"/>
            <a:pathLst>
              <a:path w="3307715" h="2804795">
                <a:moveTo>
                  <a:pt x="878205" y="0"/>
                </a:moveTo>
                <a:lnTo>
                  <a:pt x="825500" y="1905"/>
                </a:lnTo>
                <a:lnTo>
                  <a:pt x="774065" y="6350"/>
                </a:lnTo>
                <a:lnTo>
                  <a:pt x="723900" y="13970"/>
                </a:lnTo>
                <a:lnTo>
                  <a:pt x="673735" y="24130"/>
                </a:lnTo>
                <a:lnTo>
                  <a:pt x="625475" y="37465"/>
                </a:lnTo>
                <a:lnTo>
                  <a:pt x="577850" y="53340"/>
                </a:lnTo>
                <a:lnTo>
                  <a:pt x="532130" y="71755"/>
                </a:lnTo>
                <a:lnTo>
                  <a:pt x="487044" y="92710"/>
                </a:lnTo>
                <a:lnTo>
                  <a:pt x="443865" y="116205"/>
                </a:lnTo>
                <a:lnTo>
                  <a:pt x="401955" y="141605"/>
                </a:lnTo>
                <a:lnTo>
                  <a:pt x="361315" y="169545"/>
                </a:lnTo>
                <a:lnTo>
                  <a:pt x="323850" y="198755"/>
                </a:lnTo>
                <a:lnTo>
                  <a:pt x="287655" y="229870"/>
                </a:lnTo>
                <a:lnTo>
                  <a:pt x="253365" y="262890"/>
                </a:lnTo>
                <a:lnTo>
                  <a:pt x="220344" y="297815"/>
                </a:lnTo>
                <a:lnTo>
                  <a:pt x="189865" y="334645"/>
                </a:lnTo>
                <a:lnTo>
                  <a:pt x="161290" y="372745"/>
                </a:lnTo>
                <a:lnTo>
                  <a:pt x="134619" y="412750"/>
                </a:lnTo>
                <a:lnTo>
                  <a:pt x="109855" y="454025"/>
                </a:lnTo>
                <a:lnTo>
                  <a:pt x="87630" y="496570"/>
                </a:lnTo>
                <a:lnTo>
                  <a:pt x="67944" y="540385"/>
                </a:lnTo>
                <a:lnTo>
                  <a:pt x="50165" y="585470"/>
                </a:lnTo>
                <a:lnTo>
                  <a:pt x="34925" y="631825"/>
                </a:lnTo>
                <a:lnTo>
                  <a:pt x="22860" y="679450"/>
                </a:lnTo>
                <a:lnTo>
                  <a:pt x="12700" y="728345"/>
                </a:lnTo>
                <a:lnTo>
                  <a:pt x="5714" y="777240"/>
                </a:lnTo>
                <a:lnTo>
                  <a:pt x="1269" y="828040"/>
                </a:lnTo>
                <a:lnTo>
                  <a:pt x="0" y="878840"/>
                </a:lnTo>
                <a:lnTo>
                  <a:pt x="635" y="927735"/>
                </a:lnTo>
                <a:lnTo>
                  <a:pt x="4444" y="977265"/>
                </a:lnTo>
                <a:lnTo>
                  <a:pt x="9525" y="1025525"/>
                </a:lnTo>
                <a:lnTo>
                  <a:pt x="17144" y="1073785"/>
                </a:lnTo>
                <a:lnTo>
                  <a:pt x="26669" y="1121410"/>
                </a:lnTo>
                <a:lnTo>
                  <a:pt x="38100" y="1169035"/>
                </a:lnTo>
                <a:lnTo>
                  <a:pt x="51434" y="1216025"/>
                </a:lnTo>
                <a:lnTo>
                  <a:pt x="66040" y="1262380"/>
                </a:lnTo>
                <a:lnTo>
                  <a:pt x="83184" y="1308100"/>
                </a:lnTo>
                <a:lnTo>
                  <a:pt x="101600" y="1353820"/>
                </a:lnTo>
                <a:lnTo>
                  <a:pt x="121284" y="1398905"/>
                </a:lnTo>
                <a:lnTo>
                  <a:pt x="142875" y="1443355"/>
                </a:lnTo>
                <a:lnTo>
                  <a:pt x="165734" y="1487805"/>
                </a:lnTo>
                <a:lnTo>
                  <a:pt x="189865" y="1530985"/>
                </a:lnTo>
                <a:lnTo>
                  <a:pt x="215900" y="1574165"/>
                </a:lnTo>
                <a:lnTo>
                  <a:pt x="242569" y="1616710"/>
                </a:lnTo>
                <a:lnTo>
                  <a:pt x="270509" y="1658620"/>
                </a:lnTo>
                <a:lnTo>
                  <a:pt x="299719" y="1700530"/>
                </a:lnTo>
                <a:lnTo>
                  <a:pt x="330200" y="1741170"/>
                </a:lnTo>
                <a:lnTo>
                  <a:pt x="361315" y="1781810"/>
                </a:lnTo>
                <a:lnTo>
                  <a:pt x="403225" y="1833245"/>
                </a:lnTo>
                <a:lnTo>
                  <a:pt x="446405" y="1884045"/>
                </a:lnTo>
                <a:lnTo>
                  <a:pt x="491490" y="1934210"/>
                </a:lnTo>
                <a:lnTo>
                  <a:pt x="537210" y="1982470"/>
                </a:lnTo>
                <a:lnTo>
                  <a:pt x="584200" y="2030095"/>
                </a:lnTo>
                <a:lnTo>
                  <a:pt x="631190" y="2077085"/>
                </a:lnTo>
                <a:lnTo>
                  <a:pt x="679450" y="2122170"/>
                </a:lnTo>
                <a:lnTo>
                  <a:pt x="728344" y="2165985"/>
                </a:lnTo>
                <a:lnTo>
                  <a:pt x="777240" y="2209165"/>
                </a:lnTo>
                <a:lnTo>
                  <a:pt x="826135" y="2250440"/>
                </a:lnTo>
                <a:lnTo>
                  <a:pt x="875665" y="2291080"/>
                </a:lnTo>
                <a:lnTo>
                  <a:pt x="924560" y="2329815"/>
                </a:lnTo>
                <a:lnTo>
                  <a:pt x="973455" y="2367915"/>
                </a:lnTo>
                <a:lnTo>
                  <a:pt x="1021715" y="2404110"/>
                </a:lnTo>
                <a:lnTo>
                  <a:pt x="1069340" y="2439035"/>
                </a:lnTo>
                <a:lnTo>
                  <a:pt x="1162050" y="2505075"/>
                </a:lnTo>
                <a:lnTo>
                  <a:pt x="1207135" y="2535555"/>
                </a:lnTo>
                <a:lnTo>
                  <a:pt x="1293495" y="2592705"/>
                </a:lnTo>
                <a:lnTo>
                  <a:pt x="1374140" y="2643505"/>
                </a:lnTo>
                <a:lnTo>
                  <a:pt x="1480185" y="2708275"/>
                </a:lnTo>
                <a:lnTo>
                  <a:pt x="1590040" y="2770505"/>
                </a:lnTo>
                <a:lnTo>
                  <a:pt x="1654175" y="2804795"/>
                </a:lnTo>
                <a:lnTo>
                  <a:pt x="1666239" y="2797810"/>
                </a:lnTo>
                <a:lnTo>
                  <a:pt x="1702435" y="2778760"/>
                </a:lnTo>
                <a:lnTo>
                  <a:pt x="1753235" y="2750820"/>
                </a:lnTo>
                <a:lnTo>
                  <a:pt x="1816100" y="2714625"/>
                </a:lnTo>
                <a:lnTo>
                  <a:pt x="1851660" y="2693035"/>
                </a:lnTo>
                <a:lnTo>
                  <a:pt x="1890395" y="2670175"/>
                </a:lnTo>
                <a:lnTo>
                  <a:pt x="1931035" y="2645410"/>
                </a:lnTo>
                <a:lnTo>
                  <a:pt x="1974214" y="2618105"/>
                </a:lnTo>
                <a:lnTo>
                  <a:pt x="2065655" y="2559050"/>
                </a:lnTo>
                <a:lnTo>
                  <a:pt x="2113915" y="2526665"/>
                </a:lnTo>
                <a:lnTo>
                  <a:pt x="2163445" y="2492375"/>
                </a:lnTo>
                <a:lnTo>
                  <a:pt x="2214245" y="2456180"/>
                </a:lnTo>
                <a:lnTo>
                  <a:pt x="2318385" y="2379980"/>
                </a:lnTo>
                <a:lnTo>
                  <a:pt x="2371725" y="2338705"/>
                </a:lnTo>
                <a:lnTo>
                  <a:pt x="2425065" y="2296160"/>
                </a:lnTo>
                <a:lnTo>
                  <a:pt x="2479040" y="2252345"/>
                </a:lnTo>
                <a:lnTo>
                  <a:pt x="2532380" y="2207260"/>
                </a:lnTo>
                <a:lnTo>
                  <a:pt x="2586355" y="2160270"/>
                </a:lnTo>
                <a:lnTo>
                  <a:pt x="2675890" y="2077085"/>
                </a:lnTo>
                <a:lnTo>
                  <a:pt x="2712085" y="2042160"/>
                </a:lnTo>
                <a:lnTo>
                  <a:pt x="2783205" y="1969770"/>
                </a:lnTo>
                <a:lnTo>
                  <a:pt x="2851785" y="1894840"/>
                </a:lnTo>
                <a:lnTo>
                  <a:pt x="2885440" y="1856105"/>
                </a:lnTo>
                <a:lnTo>
                  <a:pt x="2917825" y="1817370"/>
                </a:lnTo>
                <a:lnTo>
                  <a:pt x="2949575" y="1777365"/>
                </a:lnTo>
                <a:lnTo>
                  <a:pt x="2980690" y="1737360"/>
                </a:lnTo>
                <a:lnTo>
                  <a:pt x="3010535" y="1696720"/>
                </a:lnTo>
                <a:lnTo>
                  <a:pt x="3039110" y="1655445"/>
                </a:lnTo>
                <a:lnTo>
                  <a:pt x="3067050" y="1613535"/>
                </a:lnTo>
                <a:lnTo>
                  <a:pt x="3093720" y="1570990"/>
                </a:lnTo>
                <a:lnTo>
                  <a:pt x="3119120" y="1528445"/>
                </a:lnTo>
                <a:lnTo>
                  <a:pt x="3143250" y="1484630"/>
                </a:lnTo>
                <a:lnTo>
                  <a:pt x="3166110" y="1440815"/>
                </a:lnTo>
                <a:lnTo>
                  <a:pt x="3187700" y="1396365"/>
                </a:lnTo>
                <a:lnTo>
                  <a:pt x="3207385" y="1351280"/>
                </a:lnTo>
                <a:lnTo>
                  <a:pt x="3225165" y="1306195"/>
                </a:lnTo>
                <a:lnTo>
                  <a:pt x="3242310" y="1260475"/>
                </a:lnTo>
                <a:lnTo>
                  <a:pt x="3256915" y="1214120"/>
                </a:lnTo>
                <a:lnTo>
                  <a:pt x="3270250" y="1167130"/>
                </a:lnTo>
                <a:lnTo>
                  <a:pt x="3281679" y="1120140"/>
                </a:lnTo>
                <a:lnTo>
                  <a:pt x="3290570" y="1072515"/>
                </a:lnTo>
                <a:lnTo>
                  <a:pt x="3298190" y="1024890"/>
                </a:lnTo>
                <a:lnTo>
                  <a:pt x="3303904" y="976630"/>
                </a:lnTo>
                <a:lnTo>
                  <a:pt x="3307079" y="928370"/>
                </a:lnTo>
                <a:lnTo>
                  <a:pt x="3307715" y="878840"/>
                </a:lnTo>
                <a:lnTo>
                  <a:pt x="3306445" y="829310"/>
                </a:lnTo>
                <a:lnTo>
                  <a:pt x="3302635" y="780415"/>
                </a:lnTo>
                <a:lnTo>
                  <a:pt x="3295650" y="732155"/>
                </a:lnTo>
                <a:lnTo>
                  <a:pt x="3286760" y="685165"/>
                </a:lnTo>
                <a:lnTo>
                  <a:pt x="3274695" y="638810"/>
                </a:lnTo>
                <a:lnTo>
                  <a:pt x="3260725" y="593725"/>
                </a:lnTo>
                <a:lnTo>
                  <a:pt x="3243580" y="549275"/>
                </a:lnTo>
                <a:lnTo>
                  <a:pt x="3225165" y="506095"/>
                </a:lnTo>
                <a:lnTo>
                  <a:pt x="3204210" y="464185"/>
                </a:lnTo>
                <a:lnTo>
                  <a:pt x="3190240" y="441325"/>
                </a:lnTo>
                <a:lnTo>
                  <a:pt x="1654175" y="441325"/>
                </a:lnTo>
                <a:lnTo>
                  <a:pt x="1647189" y="440055"/>
                </a:lnTo>
                <a:lnTo>
                  <a:pt x="1640205" y="437515"/>
                </a:lnTo>
                <a:lnTo>
                  <a:pt x="1635125" y="433705"/>
                </a:lnTo>
                <a:lnTo>
                  <a:pt x="1630680" y="427990"/>
                </a:lnTo>
                <a:lnTo>
                  <a:pt x="1604010" y="386715"/>
                </a:lnTo>
                <a:lnTo>
                  <a:pt x="1576070" y="346710"/>
                </a:lnTo>
                <a:lnTo>
                  <a:pt x="1545590" y="309245"/>
                </a:lnTo>
                <a:lnTo>
                  <a:pt x="1513840" y="273685"/>
                </a:lnTo>
                <a:lnTo>
                  <a:pt x="1480185" y="240030"/>
                </a:lnTo>
                <a:lnTo>
                  <a:pt x="1445260" y="208280"/>
                </a:lnTo>
                <a:lnTo>
                  <a:pt x="1408430" y="178435"/>
                </a:lnTo>
                <a:lnTo>
                  <a:pt x="1370330" y="151130"/>
                </a:lnTo>
                <a:lnTo>
                  <a:pt x="1330960" y="125095"/>
                </a:lnTo>
                <a:lnTo>
                  <a:pt x="1289685" y="102235"/>
                </a:lnTo>
                <a:lnTo>
                  <a:pt x="1247775" y="81280"/>
                </a:lnTo>
                <a:lnTo>
                  <a:pt x="1204595" y="62865"/>
                </a:lnTo>
                <a:lnTo>
                  <a:pt x="1160780" y="46355"/>
                </a:lnTo>
                <a:lnTo>
                  <a:pt x="1115695" y="32385"/>
                </a:lnTo>
                <a:lnTo>
                  <a:pt x="1069340" y="20955"/>
                </a:lnTo>
                <a:lnTo>
                  <a:pt x="1022350" y="12065"/>
                </a:lnTo>
                <a:lnTo>
                  <a:pt x="974725" y="5080"/>
                </a:lnTo>
                <a:lnTo>
                  <a:pt x="926465" y="1270"/>
                </a:lnTo>
                <a:lnTo>
                  <a:pt x="878205" y="0"/>
                </a:lnTo>
                <a:close/>
              </a:path>
              <a:path w="3307715" h="2804795">
                <a:moveTo>
                  <a:pt x="2430145" y="0"/>
                </a:moveTo>
                <a:lnTo>
                  <a:pt x="2381250" y="1270"/>
                </a:lnTo>
                <a:lnTo>
                  <a:pt x="2332990" y="5080"/>
                </a:lnTo>
                <a:lnTo>
                  <a:pt x="2285365" y="12065"/>
                </a:lnTo>
                <a:lnTo>
                  <a:pt x="2238375" y="20955"/>
                </a:lnTo>
                <a:lnTo>
                  <a:pt x="2192655" y="32385"/>
                </a:lnTo>
                <a:lnTo>
                  <a:pt x="2146935" y="46355"/>
                </a:lnTo>
                <a:lnTo>
                  <a:pt x="2103120" y="62865"/>
                </a:lnTo>
                <a:lnTo>
                  <a:pt x="2059939" y="81280"/>
                </a:lnTo>
                <a:lnTo>
                  <a:pt x="2018030" y="102235"/>
                </a:lnTo>
                <a:lnTo>
                  <a:pt x="1976755" y="125095"/>
                </a:lnTo>
                <a:lnTo>
                  <a:pt x="1937385" y="150495"/>
                </a:lnTo>
                <a:lnTo>
                  <a:pt x="1899285" y="178435"/>
                </a:lnTo>
                <a:lnTo>
                  <a:pt x="1862455" y="208280"/>
                </a:lnTo>
                <a:lnTo>
                  <a:pt x="1827530" y="240030"/>
                </a:lnTo>
                <a:lnTo>
                  <a:pt x="1793875" y="273685"/>
                </a:lnTo>
                <a:lnTo>
                  <a:pt x="1762125" y="309245"/>
                </a:lnTo>
                <a:lnTo>
                  <a:pt x="1731645" y="346710"/>
                </a:lnTo>
                <a:lnTo>
                  <a:pt x="1703705" y="386715"/>
                </a:lnTo>
                <a:lnTo>
                  <a:pt x="1677035" y="427990"/>
                </a:lnTo>
                <a:lnTo>
                  <a:pt x="1672589" y="433070"/>
                </a:lnTo>
                <a:lnTo>
                  <a:pt x="1667510" y="437515"/>
                </a:lnTo>
                <a:lnTo>
                  <a:pt x="1661160" y="440055"/>
                </a:lnTo>
                <a:lnTo>
                  <a:pt x="1654175" y="441325"/>
                </a:lnTo>
                <a:lnTo>
                  <a:pt x="3190240" y="441325"/>
                </a:lnTo>
                <a:lnTo>
                  <a:pt x="3155315" y="384810"/>
                </a:lnTo>
                <a:lnTo>
                  <a:pt x="3128010" y="347345"/>
                </a:lnTo>
                <a:lnTo>
                  <a:pt x="3099435" y="311150"/>
                </a:lnTo>
                <a:lnTo>
                  <a:pt x="3068320" y="276225"/>
                </a:lnTo>
                <a:lnTo>
                  <a:pt x="3035300" y="243840"/>
                </a:lnTo>
                <a:lnTo>
                  <a:pt x="3001010" y="212725"/>
                </a:lnTo>
                <a:lnTo>
                  <a:pt x="2965450" y="183515"/>
                </a:lnTo>
                <a:lnTo>
                  <a:pt x="2927350" y="156210"/>
                </a:lnTo>
                <a:lnTo>
                  <a:pt x="2888615" y="130175"/>
                </a:lnTo>
                <a:lnTo>
                  <a:pt x="2848610" y="107315"/>
                </a:lnTo>
                <a:lnTo>
                  <a:pt x="2806700" y="85725"/>
                </a:lnTo>
                <a:lnTo>
                  <a:pt x="2763520" y="66675"/>
                </a:lnTo>
                <a:lnTo>
                  <a:pt x="2719705" y="50165"/>
                </a:lnTo>
                <a:lnTo>
                  <a:pt x="2679700" y="36830"/>
                </a:lnTo>
                <a:lnTo>
                  <a:pt x="2658745" y="36830"/>
                </a:lnTo>
                <a:lnTo>
                  <a:pt x="2651760" y="33655"/>
                </a:lnTo>
                <a:lnTo>
                  <a:pt x="2646680" y="27940"/>
                </a:lnTo>
                <a:lnTo>
                  <a:pt x="2644140" y="27305"/>
                </a:lnTo>
                <a:lnTo>
                  <a:pt x="2640965" y="26670"/>
                </a:lnTo>
                <a:lnTo>
                  <a:pt x="2638425" y="26035"/>
                </a:lnTo>
                <a:lnTo>
                  <a:pt x="2587625" y="15240"/>
                </a:lnTo>
                <a:lnTo>
                  <a:pt x="2536190" y="6985"/>
                </a:lnTo>
                <a:lnTo>
                  <a:pt x="2483485" y="1905"/>
                </a:lnTo>
                <a:lnTo>
                  <a:pt x="2430145" y="0"/>
                </a:lnTo>
                <a:close/>
              </a:path>
              <a:path w="3307715" h="2804795">
                <a:moveTo>
                  <a:pt x="2674620" y="35560"/>
                </a:moveTo>
                <a:lnTo>
                  <a:pt x="2669540" y="36830"/>
                </a:lnTo>
                <a:lnTo>
                  <a:pt x="2679700" y="36830"/>
                </a:lnTo>
                <a:lnTo>
                  <a:pt x="2674620" y="35560"/>
                </a:lnTo>
                <a:close/>
              </a:path>
            </a:pathLst>
          </a:custGeom>
          <a:solidFill>
            <a:srgbClr val="F4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8789" y="1709420"/>
            <a:ext cx="2296160" cy="5128895"/>
          </a:xfrm>
          <a:custGeom>
            <a:avLst/>
            <a:gdLst/>
            <a:ahLst/>
            <a:cxnLst/>
            <a:rect l="l" t="t" r="r" b="b"/>
            <a:pathLst>
              <a:path w="2296160" h="5128895">
                <a:moveTo>
                  <a:pt x="2296160" y="3389629"/>
                </a:moveTo>
                <a:lnTo>
                  <a:pt x="2296160" y="4586605"/>
                </a:lnTo>
                <a:lnTo>
                  <a:pt x="0" y="5128895"/>
                </a:lnTo>
                <a:lnTo>
                  <a:pt x="0" y="551814"/>
                </a:lnTo>
                <a:lnTo>
                  <a:pt x="2287905" y="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4950" y="2418714"/>
            <a:ext cx="0" cy="875030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503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4950" y="1707514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9240" y="6296025"/>
            <a:ext cx="2207260" cy="1085215"/>
          </a:xfrm>
          <a:custGeom>
            <a:avLst/>
            <a:gdLst/>
            <a:ahLst/>
            <a:cxnLst/>
            <a:rect l="l" t="t" r="r" b="b"/>
            <a:pathLst>
              <a:path w="2207260" h="1085215">
                <a:moveTo>
                  <a:pt x="2207260" y="1085214"/>
                </a:moveTo>
                <a:lnTo>
                  <a:pt x="0" y="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6500" y="2801620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382904"/>
                </a:moveTo>
                <a:lnTo>
                  <a:pt x="0" y="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2261235"/>
            <a:ext cx="2296795" cy="5120005"/>
          </a:xfrm>
          <a:custGeom>
            <a:avLst/>
            <a:gdLst/>
            <a:ahLst/>
            <a:cxnLst/>
            <a:rect l="l" t="t" r="r" b="b"/>
            <a:pathLst>
              <a:path w="2296795" h="5120005">
                <a:moveTo>
                  <a:pt x="8255" y="545464"/>
                </a:moveTo>
                <a:lnTo>
                  <a:pt x="2296795" y="0"/>
                </a:lnTo>
                <a:lnTo>
                  <a:pt x="2296795" y="4577080"/>
                </a:lnTo>
                <a:lnTo>
                  <a:pt x="0" y="5120005"/>
                </a:lnTo>
                <a:lnTo>
                  <a:pt x="0" y="316611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4950" y="1707514"/>
            <a:ext cx="2249805" cy="1096645"/>
          </a:xfrm>
          <a:custGeom>
            <a:avLst/>
            <a:gdLst/>
            <a:ahLst/>
            <a:cxnLst/>
            <a:rect l="l" t="t" r="r" b="b"/>
            <a:pathLst>
              <a:path w="2249804" h="1096645">
                <a:moveTo>
                  <a:pt x="0" y="0"/>
                </a:moveTo>
                <a:lnTo>
                  <a:pt x="2249805" y="1096645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8550" y="3215639"/>
            <a:ext cx="3362325" cy="2861945"/>
          </a:xfrm>
          <a:custGeom>
            <a:avLst/>
            <a:gdLst/>
            <a:ahLst/>
            <a:cxnLst/>
            <a:rect l="l" t="t" r="r" b="b"/>
            <a:pathLst>
              <a:path w="3362325" h="2861945">
                <a:moveTo>
                  <a:pt x="2457450" y="0"/>
                </a:moveTo>
                <a:lnTo>
                  <a:pt x="2405380" y="1905"/>
                </a:lnTo>
                <a:lnTo>
                  <a:pt x="2354580" y="5715"/>
                </a:lnTo>
                <a:lnTo>
                  <a:pt x="2304415" y="13335"/>
                </a:lnTo>
                <a:lnTo>
                  <a:pt x="2255520" y="22860"/>
                </a:lnTo>
                <a:lnTo>
                  <a:pt x="2207260" y="35560"/>
                </a:lnTo>
                <a:lnTo>
                  <a:pt x="2160270" y="50165"/>
                </a:lnTo>
                <a:lnTo>
                  <a:pt x="2113915" y="67945"/>
                </a:lnTo>
                <a:lnTo>
                  <a:pt x="2069464" y="87630"/>
                </a:lnTo>
                <a:lnTo>
                  <a:pt x="2026285" y="109855"/>
                </a:lnTo>
                <a:lnTo>
                  <a:pt x="1984375" y="133985"/>
                </a:lnTo>
                <a:lnTo>
                  <a:pt x="1943735" y="160655"/>
                </a:lnTo>
                <a:lnTo>
                  <a:pt x="1904364" y="189230"/>
                </a:lnTo>
                <a:lnTo>
                  <a:pt x="1866900" y="220345"/>
                </a:lnTo>
                <a:lnTo>
                  <a:pt x="1831339" y="252730"/>
                </a:lnTo>
                <a:lnTo>
                  <a:pt x="1797685" y="287020"/>
                </a:lnTo>
                <a:lnTo>
                  <a:pt x="1765300" y="323215"/>
                </a:lnTo>
                <a:lnTo>
                  <a:pt x="1735455" y="360680"/>
                </a:lnTo>
                <a:lnTo>
                  <a:pt x="1707514" y="400050"/>
                </a:lnTo>
                <a:lnTo>
                  <a:pt x="1681480" y="441325"/>
                </a:lnTo>
                <a:lnTo>
                  <a:pt x="1655445" y="400050"/>
                </a:lnTo>
                <a:lnTo>
                  <a:pt x="1626870" y="360680"/>
                </a:lnTo>
                <a:lnTo>
                  <a:pt x="1597025" y="323215"/>
                </a:lnTo>
                <a:lnTo>
                  <a:pt x="1564640" y="287020"/>
                </a:lnTo>
                <a:lnTo>
                  <a:pt x="1530985" y="252730"/>
                </a:lnTo>
                <a:lnTo>
                  <a:pt x="1495425" y="220345"/>
                </a:lnTo>
                <a:lnTo>
                  <a:pt x="1457960" y="189230"/>
                </a:lnTo>
                <a:lnTo>
                  <a:pt x="1419225" y="160655"/>
                </a:lnTo>
                <a:lnTo>
                  <a:pt x="1378585" y="133985"/>
                </a:lnTo>
                <a:lnTo>
                  <a:pt x="1336675" y="109855"/>
                </a:lnTo>
                <a:lnTo>
                  <a:pt x="1292860" y="87630"/>
                </a:lnTo>
                <a:lnTo>
                  <a:pt x="1248410" y="67945"/>
                </a:lnTo>
                <a:lnTo>
                  <a:pt x="1202690" y="50165"/>
                </a:lnTo>
                <a:lnTo>
                  <a:pt x="1155700" y="35560"/>
                </a:lnTo>
                <a:lnTo>
                  <a:pt x="1107440" y="22860"/>
                </a:lnTo>
                <a:lnTo>
                  <a:pt x="1057910" y="13335"/>
                </a:lnTo>
                <a:lnTo>
                  <a:pt x="1007744" y="5715"/>
                </a:lnTo>
                <a:lnTo>
                  <a:pt x="956944" y="1905"/>
                </a:lnTo>
                <a:lnTo>
                  <a:pt x="905510" y="0"/>
                </a:lnTo>
                <a:lnTo>
                  <a:pt x="857250" y="1270"/>
                </a:lnTo>
                <a:lnTo>
                  <a:pt x="809625" y="5080"/>
                </a:lnTo>
                <a:lnTo>
                  <a:pt x="763270" y="11430"/>
                </a:lnTo>
                <a:lnTo>
                  <a:pt x="716915" y="19685"/>
                </a:lnTo>
                <a:lnTo>
                  <a:pt x="671830" y="30480"/>
                </a:lnTo>
                <a:lnTo>
                  <a:pt x="628015" y="43815"/>
                </a:lnTo>
                <a:lnTo>
                  <a:pt x="584835" y="58420"/>
                </a:lnTo>
                <a:lnTo>
                  <a:pt x="542290" y="76200"/>
                </a:lnTo>
                <a:lnTo>
                  <a:pt x="501650" y="95250"/>
                </a:lnTo>
                <a:lnTo>
                  <a:pt x="461645" y="116205"/>
                </a:lnTo>
                <a:lnTo>
                  <a:pt x="422909" y="139700"/>
                </a:lnTo>
                <a:lnTo>
                  <a:pt x="385445" y="164465"/>
                </a:lnTo>
                <a:lnTo>
                  <a:pt x="349250" y="191135"/>
                </a:lnTo>
                <a:lnTo>
                  <a:pt x="314325" y="219710"/>
                </a:lnTo>
                <a:lnTo>
                  <a:pt x="281305" y="249555"/>
                </a:lnTo>
                <a:lnTo>
                  <a:pt x="249554" y="281305"/>
                </a:lnTo>
                <a:lnTo>
                  <a:pt x="219710" y="314960"/>
                </a:lnTo>
                <a:lnTo>
                  <a:pt x="191135" y="349250"/>
                </a:lnTo>
                <a:lnTo>
                  <a:pt x="164465" y="385445"/>
                </a:lnTo>
                <a:lnTo>
                  <a:pt x="139065" y="422910"/>
                </a:lnTo>
                <a:lnTo>
                  <a:pt x="116204" y="461645"/>
                </a:lnTo>
                <a:lnTo>
                  <a:pt x="94614" y="501650"/>
                </a:lnTo>
                <a:lnTo>
                  <a:pt x="75564" y="542925"/>
                </a:lnTo>
                <a:lnTo>
                  <a:pt x="58420" y="585470"/>
                </a:lnTo>
                <a:lnTo>
                  <a:pt x="43179" y="628650"/>
                </a:lnTo>
                <a:lnTo>
                  <a:pt x="30479" y="672465"/>
                </a:lnTo>
                <a:lnTo>
                  <a:pt x="19685" y="717550"/>
                </a:lnTo>
                <a:lnTo>
                  <a:pt x="11429" y="763905"/>
                </a:lnTo>
                <a:lnTo>
                  <a:pt x="5079" y="810260"/>
                </a:lnTo>
                <a:lnTo>
                  <a:pt x="1270" y="857885"/>
                </a:lnTo>
                <a:lnTo>
                  <a:pt x="0" y="906145"/>
                </a:lnTo>
                <a:lnTo>
                  <a:pt x="262890" y="1684655"/>
                </a:lnTo>
                <a:lnTo>
                  <a:pt x="840740" y="2305050"/>
                </a:lnTo>
                <a:lnTo>
                  <a:pt x="1418590" y="2714625"/>
                </a:lnTo>
                <a:lnTo>
                  <a:pt x="1681480" y="2861945"/>
                </a:lnTo>
                <a:lnTo>
                  <a:pt x="1943735" y="2714625"/>
                </a:lnTo>
                <a:lnTo>
                  <a:pt x="2521585" y="2304415"/>
                </a:lnTo>
                <a:lnTo>
                  <a:pt x="3100070" y="1684655"/>
                </a:lnTo>
                <a:lnTo>
                  <a:pt x="3362325" y="906145"/>
                </a:lnTo>
                <a:lnTo>
                  <a:pt x="3361054" y="857885"/>
                </a:lnTo>
                <a:lnTo>
                  <a:pt x="3357245" y="810260"/>
                </a:lnTo>
                <a:lnTo>
                  <a:pt x="3351529" y="763905"/>
                </a:lnTo>
                <a:lnTo>
                  <a:pt x="3342640" y="717550"/>
                </a:lnTo>
                <a:lnTo>
                  <a:pt x="3332479" y="672465"/>
                </a:lnTo>
                <a:lnTo>
                  <a:pt x="3319145" y="628650"/>
                </a:lnTo>
                <a:lnTo>
                  <a:pt x="3303904" y="585470"/>
                </a:lnTo>
                <a:lnTo>
                  <a:pt x="3286760" y="542925"/>
                </a:lnTo>
                <a:lnTo>
                  <a:pt x="3267710" y="501650"/>
                </a:lnTo>
                <a:lnTo>
                  <a:pt x="3246120" y="461645"/>
                </a:lnTo>
                <a:lnTo>
                  <a:pt x="3223260" y="422910"/>
                </a:lnTo>
                <a:lnTo>
                  <a:pt x="3198495" y="385445"/>
                </a:lnTo>
                <a:lnTo>
                  <a:pt x="3171825" y="349250"/>
                </a:lnTo>
                <a:lnTo>
                  <a:pt x="3143250" y="314960"/>
                </a:lnTo>
                <a:lnTo>
                  <a:pt x="3112770" y="281305"/>
                </a:lnTo>
                <a:lnTo>
                  <a:pt x="3081020" y="249555"/>
                </a:lnTo>
                <a:lnTo>
                  <a:pt x="3048000" y="219710"/>
                </a:lnTo>
                <a:lnTo>
                  <a:pt x="3013075" y="191135"/>
                </a:lnTo>
                <a:lnTo>
                  <a:pt x="2977515" y="164465"/>
                </a:lnTo>
                <a:lnTo>
                  <a:pt x="2940050" y="139700"/>
                </a:lnTo>
                <a:lnTo>
                  <a:pt x="2901315" y="116205"/>
                </a:lnTo>
                <a:lnTo>
                  <a:pt x="2861310" y="95250"/>
                </a:lnTo>
                <a:lnTo>
                  <a:pt x="2820035" y="76200"/>
                </a:lnTo>
                <a:lnTo>
                  <a:pt x="2778125" y="58420"/>
                </a:lnTo>
                <a:lnTo>
                  <a:pt x="2734310" y="43815"/>
                </a:lnTo>
                <a:lnTo>
                  <a:pt x="2690495" y="30480"/>
                </a:lnTo>
                <a:lnTo>
                  <a:pt x="2645410" y="19685"/>
                </a:lnTo>
                <a:lnTo>
                  <a:pt x="2599690" y="11430"/>
                </a:lnTo>
                <a:lnTo>
                  <a:pt x="2552700" y="5080"/>
                </a:lnTo>
                <a:lnTo>
                  <a:pt x="2505075" y="1270"/>
                </a:lnTo>
                <a:lnTo>
                  <a:pt x="2457450" y="0"/>
                </a:lnTo>
                <a:close/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0535" y="2227579"/>
            <a:ext cx="259067" cy="36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598" y="2326004"/>
            <a:ext cx="245744" cy="38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0854" y="4237353"/>
            <a:ext cx="268592" cy="391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6258" y="4224653"/>
            <a:ext cx="247649" cy="341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7934" y="3350895"/>
            <a:ext cx="224154" cy="35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9999" y="3369309"/>
            <a:ext cx="93344" cy="156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2859" y="3364229"/>
            <a:ext cx="176530" cy="328930"/>
          </a:xfrm>
          <a:custGeom>
            <a:avLst/>
            <a:gdLst/>
            <a:ahLst/>
            <a:cxnLst/>
            <a:rect l="l" t="t" r="r" b="b"/>
            <a:pathLst>
              <a:path w="176529" h="328929">
                <a:moveTo>
                  <a:pt x="160019" y="168274"/>
                </a:moveTo>
                <a:lnTo>
                  <a:pt x="57784" y="168274"/>
                </a:lnTo>
                <a:lnTo>
                  <a:pt x="58419" y="169544"/>
                </a:lnTo>
                <a:lnTo>
                  <a:pt x="59689" y="172719"/>
                </a:lnTo>
                <a:lnTo>
                  <a:pt x="58419" y="184149"/>
                </a:lnTo>
                <a:lnTo>
                  <a:pt x="56514" y="200659"/>
                </a:lnTo>
                <a:lnTo>
                  <a:pt x="55244" y="220979"/>
                </a:lnTo>
                <a:lnTo>
                  <a:pt x="53339" y="246379"/>
                </a:lnTo>
                <a:lnTo>
                  <a:pt x="52704" y="246379"/>
                </a:lnTo>
                <a:lnTo>
                  <a:pt x="51434" y="252729"/>
                </a:lnTo>
                <a:lnTo>
                  <a:pt x="50799" y="266699"/>
                </a:lnTo>
                <a:lnTo>
                  <a:pt x="51434" y="266699"/>
                </a:lnTo>
                <a:lnTo>
                  <a:pt x="50164" y="285114"/>
                </a:lnTo>
                <a:lnTo>
                  <a:pt x="48259" y="301624"/>
                </a:lnTo>
                <a:lnTo>
                  <a:pt x="46354" y="316229"/>
                </a:lnTo>
                <a:lnTo>
                  <a:pt x="44449" y="328929"/>
                </a:lnTo>
                <a:lnTo>
                  <a:pt x="46354" y="328929"/>
                </a:lnTo>
                <a:lnTo>
                  <a:pt x="56514" y="328294"/>
                </a:lnTo>
                <a:lnTo>
                  <a:pt x="71754" y="328294"/>
                </a:lnTo>
                <a:lnTo>
                  <a:pt x="71754" y="327024"/>
                </a:lnTo>
                <a:lnTo>
                  <a:pt x="97154" y="327024"/>
                </a:lnTo>
                <a:lnTo>
                  <a:pt x="98424" y="326389"/>
                </a:lnTo>
                <a:lnTo>
                  <a:pt x="106044" y="325754"/>
                </a:lnTo>
                <a:lnTo>
                  <a:pt x="120014" y="325754"/>
                </a:lnTo>
                <a:lnTo>
                  <a:pt x="121284" y="325119"/>
                </a:lnTo>
                <a:lnTo>
                  <a:pt x="121284" y="323849"/>
                </a:lnTo>
                <a:lnTo>
                  <a:pt x="135254" y="323849"/>
                </a:lnTo>
                <a:lnTo>
                  <a:pt x="137794" y="320039"/>
                </a:lnTo>
                <a:lnTo>
                  <a:pt x="138429" y="311149"/>
                </a:lnTo>
                <a:lnTo>
                  <a:pt x="137159" y="311149"/>
                </a:lnTo>
                <a:lnTo>
                  <a:pt x="139064" y="305434"/>
                </a:lnTo>
                <a:lnTo>
                  <a:pt x="140969" y="294639"/>
                </a:lnTo>
                <a:lnTo>
                  <a:pt x="144144" y="277494"/>
                </a:lnTo>
                <a:lnTo>
                  <a:pt x="148589" y="255269"/>
                </a:lnTo>
                <a:lnTo>
                  <a:pt x="147319" y="255269"/>
                </a:lnTo>
                <a:lnTo>
                  <a:pt x="151129" y="236854"/>
                </a:lnTo>
                <a:lnTo>
                  <a:pt x="153669" y="222884"/>
                </a:lnTo>
                <a:lnTo>
                  <a:pt x="155574" y="209549"/>
                </a:lnTo>
                <a:lnTo>
                  <a:pt x="154304" y="209549"/>
                </a:lnTo>
                <a:lnTo>
                  <a:pt x="156844" y="199389"/>
                </a:lnTo>
                <a:lnTo>
                  <a:pt x="158114" y="191134"/>
                </a:lnTo>
                <a:lnTo>
                  <a:pt x="158891" y="182879"/>
                </a:lnTo>
                <a:lnTo>
                  <a:pt x="159384" y="178434"/>
                </a:lnTo>
                <a:lnTo>
                  <a:pt x="158114" y="178434"/>
                </a:lnTo>
                <a:lnTo>
                  <a:pt x="160019" y="168274"/>
                </a:lnTo>
                <a:close/>
              </a:path>
              <a:path w="176529" h="328929">
                <a:moveTo>
                  <a:pt x="58419" y="328294"/>
                </a:moveTo>
                <a:lnTo>
                  <a:pt x="56514" y="328294"/>
                </a:lnTo>
                <a:lnTo>
                  <a:pt x="56514" y="328929"/>
                </a:lnTo>
                <a:lnTo>
                  <a:pt x="58419" y="328294"/>
                </a:lnTo>
                <a:close/>
              </a:path>
              <a:path w="176529" h="328929">
                <a:moveTo>
                  <a:pt x="64769" y="328294"/>
                </a:moveTo>
                <a:lnTo>
                  <a:pt x="62864" y="328294"/>
                </a:lnTo>
                <a:lnTo>
                  <a:pt x="62864" y="328929"/>
                </a:lnTo>
                <a:lnTo>
                  <a:pt x="64769" y="328294"/>
                </a:lnTo>
                <a:close/>
              </a:path>
              <a:path w="176529" h="328929">
                <a:moveTo>
                  <a:pt x="71754" y="328294"/>
                </a:moveTo>
                <a:lnTo>
                  <a:pt x="64769" y="328294"/>
                </a:lnTo>
                <a:lnTo>
                  <a:pt x="66674" y="328929"/>
                </a:lnTo>
                <a:lnTo>
                  <a:pt x="69849" y="328929"/>
                </a:lnTo>
                <a:lnTo>
                  <a:pt x="71754" y="328294"/>
                </a:lnTo>
                <a:close/>
              </a:path>
              <a:path w="176529" h="328929">
                <a:moveTo>
                  <a:pt x="90804" y="327024"/>
                </a:moveTo>
                <a:lnTo>
                  <a:pt x="71754" y="327024"/>
                </a:lnTo>
                <a:lnTo>
                  <a:pt x="78739" y="328294"/>
                </a:lnTo>
                <a:lnTo>
                  <a:pt x="90169" y="328294"/>
                </a:lnTo>
                <a:lnTo>
                  <a:pt x="90804" y="327659"/>
                </a:lnTo>
                <a:lnTo>
                  <a:pt x="90804" y="327024"/>
                </a:lnTo>
                <a:close/>
              </a:path>
              <a:path w="176529" h="328929">
                <a:moveTo>
                  <a:pt x="97154" y="327024"/>
                </a:moveTo>
                <a:lnTo>
                  <a:pt x="91439" y="327024"/>
                </a:lnTo>
                <a:lnTo>
                  <a:pt x="91439" y="328294"/>
                </a:lnTo>
                <a:lnTo>
                  <a:pt x="97154" y="327024"/>
                </a:lnTo>
                <a:close/>
              </a:path>
              <a:path w="176529" h="328929">
                <a:moveTo>
                  <a:pt x="135254" y="323849"/>
                </a:moveTo>
                <a:lnTo>
                  <a:pt x="121284" y="323849"/>
                </a:lnTo>
                <a:lnTo>
                  <a:pt x="123189" y="324484"/>
                </a:lnTo>
                <a:lnTo>
                  <a:pt x="133984" y="324484"/>
                </a:lnTo>
                <a:lnTo>
                  <a:pt x="135254" y="323849"/>
                </a:lnTo>
                <a:close/>
              </a:path>
              <a:path w="176529" h="328929">
                <a:moveTo>
                  <a:pt x="27939" y="210819"/>
                </a:moveTo>
                <a:lnTo>
                  <a:pt x="25399" y="210819"/>
                </a:lnTo>
                <a:lnTo>
                  <a:pt x="25399" y="214629"/>
                </a:lnTo>
                <a:lnTo>
                  <a:pt x="24764" y="214629"/>
                </a:lnTo>
                <a:lnTo>
                  <a:pt x="25294" y="220979"/>
                </a:lnTo>
                <a:lnTo>
                  <a:pt x="25399" y="238759"/>
                </a:lnTo>
                <a:lnTo>
                  <a:pt x="24764" y="245109"/>
                </a:lnTo>
                <a:lnTo>
                  <a:pt x="25399" y="246379"/>
                </a:lnTo>
                <a:lnTo>
                  <a:pt x="25399" y="248919"/>
                </a:lnTo>
                <a:lnTo>
                  <a:pt x="24129" y="255904"/>
                </a:lnTo>
                <a:lnTo>
                  <a:pt x="23494" y="266064"/>
                </a:lnTo>
                <a:lnTo>
                  <a:pt x="22224" y="279399"/>
                </a:lnTo>
                <a:lnTo>
                  <a:pt x="21589" y="295909"/>
                </a:lnTo>
                <a:lnTo>
                  <a:pt x="30479" y="309244"/>
                </a:lnTo>
                <a:lnTo>
                  <a:pt x="34924" y="316229"/>
                </a:lnTo>
                <a:lnTo>
                  <a:pt x="34924" y="317499"/>
                </a:lnTo>
                <a:lnTo>
                  <a:pt x="35559" y="317499"/>
                </a:lnTo>
                <a:lnTo>
                  <a:pt x="39369" y="286384"/>
                </a:lnTo>
                <a:lnTo>
                  <a:pt x="38734" y="286384"/>
                </a:lnTo>
                <a:lnTo>
                  <a:pt x="40004" y="273684"/>
                </a:lnTo>
                <a:lnTo>
                  <a:pt x="40639" y="260984"/>
                </a:lnTo>
                <a:lnTo>
                  <a:pt x="41909" y="248919"/>
                </a:lnTo>
                <a:lnTo>
                  <a:pt x="43814" y="236854"/>
                </a:lnTo>
                <a:lnTo>
                  <a:pt x="36829" y="226694"/>
                </a:lnTo>
                <a:lnTo>
                  <a:pt x="31749" y="219074"/>
                </a:lnTo>
                <a:lnTo>
                  <a:pt x="28574" y="213994"/>
                </a:lnTo>
                <a:lnTo>
                  <a:pt x="27939" y="210819"/>
                </a:lnTo>
                <a:close/>
              </a:path>
              <a:path w="176529" h="328929">
                <a:moveTo>
                  <a:pt x="29844" y="191769"/>
                </a:moveTo>
                <a:lnTo>
                  <a:pt x="27939" y="191769"/>
                </a:lnTo>
                <a:lnTo>
                  <a:pt x="27939" y="193039"/>
                </a:lnTo>
                <a:lnTo>
                  <a:pt x="42544" y="224154"/>
                </a:lnTo>
                <a:lnTo>
                  <a:pt x="42544" y="225424"/>
                </a:lnTo>
                <a:lnTo>
                  <a:pt x="43814" y="225424"/>
                </a:lnTo>
                <a:lnTo>
                  <a:pt x="44370" y="220979"/>
                </a:lnTo>
                <a:lnTo>
                  <a:pt x="44449" y="214629"/>
                </a:lnTo>
                <a:lnTo>
                  <a:pt x="38099" y="205739"/>
                </a:lnTo>
                <a:lnTo>
                  <a:pt x="33654" y="199389"/>
                </a:lnTo>
                <a:lnTo>
                  <a:pt x="30479" y="194309"/>
                </a:lnTo>
                <a:lnTo>
                  <a:pt x="29844" y="191769"/>
                </a:lnTo>
                <a:close/>
              </a:path>
              <a:path w="176529" h="328929">
                <a:moveTo>
                  <a:pt x="37464" y="182879"/>
                </a:moveTo>
                <a:lnTo>
                  <a:pt x="36194" y="183514"/>
                </a:lnTo>
                <a:lnTo>
                  <a:pt x="34924" y="183514"/>
                </a:lnTo>
                <a:lnTo>
                  <a:pt x="43814" y="200659"/>
                </a:lnTo>
                <a:lnTo>
                  <a:pt x="45719" y="200659"/>
                </a:lnTo>
                <a:lnTo>
                  <a:pt x="45719" y="197484"/>
                </a:lnTo>
                <a:lnTo>
                  <a:pt x="43179" y="191769"/>
                </a:lnTo>
                <a:lnTo>
                  <a:pt x="37464" y="182879"/>
                </a:lnTo>
                <a:close/>
              </a:path>
              <a:path w="176529" h="328929">
                <a:moveTo>
                  <a:pt x="84454" y="34289"/>
                </a:moveTo>
                <a:lnTo>
                  <a:pt x="53339" y="59689"/>
                </a:lnTo>
                <a:lnTo>
                  <a:pt x="46989" y="65404"/>
                </a:lnTo>
                <a:lnTo>
                  <a:pt x="42544" y="66674"/>
                </a:lnTo>
                <a:lnTo>
                  <a:pt x="42544" y="67944"/>
                </a:lnTo>
                <a:lnTo>
                  <a:pt x="37464" y="73024"/>
                </a:lnTo>
                <a:lnTo>
                  <a:pt x="7619" y="104774"/>
                </a:lnTo>
                <a:lnTo>
                  <a:pt x="4444" y="132079"/>
                </a:lnTo>
                <a:lnTo>
                  <a:pt x="3809" y="132079"/>
                </a:lnTo>
                <a:lnTo>
                  <a:pt x="3809" y="132714"/>
                </a:lnTo>
                <a:lnTo>
                  <a:pt x="4444" y="132714"/>
                </a:lnTo>
                <a:lnTo>
                  <a:pt x="3809" y="143509"/>
                </a:lnTo>
                <a:lnTo>
                  <a:pt x="2539" y="153034"/>
                </a:lnTo>
                <a:lnTo>
                  <a:pt x="0" y="169544"/>
                </a:lnTo>
                <a:lnTo>
                  <a:pt x="1904" y="170179"/>
                </a:lnTo>
                <a:lnTo>
                  <a:pt x="6984" y="170179"/>
                </a:lnTo>
                <a:lnTo>
                  <a:pt x="13969" y="169544"/>
                </a:lnTo>
                <a:lnTo>
                  <a:pt x="40639" y="169544"/>
                </a:lnTo>
                <a:lnTo>
                  <a:pt x="42544" y="168909"/>
                </a:lnTo>
                <a:lnTo>
                  <a:pt x="44449" y="167004"/>
                </a:lnTo>
                <a:lnTo>
                  <a:pt x="160654" y="167004"/>
                </a:lnTo>
                <a:lnTo>
                  <a:pt x="162559" y="154939"/>
                </a:lnTo>
                <a:lnTo>
                  <a:pt x="165099" y="139064"/>
                </a:lnTo>
                <a:lnTo>
                  <a:pt x="167004" y="121919"/>
                </a:lnTo>
                <a:lnTo>
                  <a:pt x="166369" y="121919"/>
                </a:lnTo>
                <a:lnTo>
                  <a:pt x="167004" y="117474"/>
                </a:lnTo>
                <a:lnTo>
                  <a:pt x="167639" y="115569"/>
                </a:lnTo>
                <a:lnTo>
                  <a:pt x="168274" y="115569"/>
                </a:lnTo>
                <a:lnTo>
                  <a:pt x="168274" y="114299"/>
                </a:lnTo>
                <a:lnTo>
                  <a:pt x="167004" y="114299"/>
                </a:lnTo>
                <a:lnTo>
                  <a:pt x="170179" y="95884"/>
                </a:lnTo>
                <a:lnTo>
                  <a:pt x="172719" y="77469"/>
                </a:lnTo>
                <a:lnTo>
                  <a:pt x="176529" y="39369"/>
                </a:lnTo>
                <a:lnTo>
                  <a:pt x="170179" y="37464"/>
                </a:lnTo>
                <a:lnTo>
                  <a:pt x="137159" y="37464"/>
                </a:lnTo>
                <a:lnTo>
                  <a:pt x="132714" y="36829"/>
                </a:lnTo>
                <a:lnTo>
                  <a:pt x="110489" y="36829"/>
                </a:lnTo>
                <a:lnTo>
                  <a:pt x="105409" y="35559"/>
                </a:lnTo>
                <a:lnTo>
                  <a:pt x="98424" y="35559"/>
                </a:lnTo>
                <a:lnTo>
                  <a:pt x="92074" y="34924"/>
                </a:lnTo>
                <a:lnTo>
                  <a:pt x="84454" y="34289"/>
                </a:lnTo>
                <a:close/>
              </a:path>
              <a:path w="176529" h="328929">
                <a:moveTo>
                  <a:pt x="15874" y="169544"/>
                </a:moveTo>
                <a:lnTo>
                  <a:pt x="13969" y="169544"/>
                </a:lnTo>
                <a:lnTo>
                  <a:pt x="13969" y="170179"/>
                </a:lnTo>
                <a:lnTo>
                  <a:pt x="15874" y="169544"/>
                </a:lnTo>
                <a:close/>
              </a:path>
              <a:path w="176529" h="328929">
                <a:moveTo>
                  <a:pt x="19684" y="169544"/>
                </a:moveTo>
                <a:lnTo>
                  <a:pt x="17779" y="169544"/>
                </a:lnTo>
                <a:lnTo>
                  <a:pt x="17779" y="170179"/>
                </a:lnTo>
                <a:lnTo>
                  <a:pt x="19684" y="169544"/>
                </a:lnTo>
                <a:close/>
              </a:path>
              <a:path w="176529" h="328929">
                <a:moveTo>
                  <a:pt x="22859" y="169544"/>
                </a:moveTo>
                <a:lnTo>
                  <a:pt x="20954" y="169544"/>
                </a:lnTo>
                <a:lnTo>
                  <a:pt x="20954" y="170179"/>
                </a:lnTo>
                <a:lnTo>
                  <a:pt x="22859" y="169544"/>
                </a:lnTo>
                <a:close/>
              </a:path>
              <a:path w="176529" h="328929">
                <a:moveTo>
                  <a:pt x="160654" y="167004"/>
                </a:moveTo>
                <a:lnTo>
                  <a:pt x="44449" y="167004"/>
                </a:lnTo>
                <a:lnTo>
                  <a:pt x="49529" y="169544"/>
                </a:lnTo>
                <a:lnTo>
                  <a:pt x="55244" y="168274"/>
                </a:lnTo>
                <a:lnTo>
                  <a:pt x="160019" y="168274"/>
                </a:lnTo>
                <a:lnTo>
                  <a:pt x="160654" y="167004"/>
                </a:lnTo>
                <a:close/>
              </a:path>
              <a:path w="176529" h="328929">
                <a:moveTo>
                  <a:pt x="145414" y="35559"/>
                </a:moveTo>
                <a:lnTo>
                  <a:pt x="140334" y="36194"/>
                </a:lnTo>
                <a:lnTo>
                  <a:pt x="137159" y="36829"/>
                </a:lnTo>
                <a:lnTo>
                  <a:pt x="137159" y="37464"/>
                </a:lnTo>
                <a:lnTo>
                  <a:pt x="161289" y="37464"/>
                </a:lnTo>
                <a:lnTo>
                  <a:pt x="145414" y="35559"/>
                </a:lnTo>
                <a:close/>
              </a:path>
              <a:path w="176529" h="328929">
                <a:moveTo>
                  <a:pt x="166369" y="36829"/>
                </a:moveTo>
                <a:lnTo>
                  <a:pt x="162559" y="36829"/>
                </a:lnTo>
                <a:lnTo>
                  <a:pt x="161289" y="37464"/>
                </a:lnTo>
                <a:lnTo>
                  <a:pt x="170179" y="37464"/>
                </a:lnTo>
                <a:lnTo>
                  <a:pt x="166369" y="36829"/>
                </a:lnTo>
                <a:close/>
              </a:path>
              <a:path w="176529" h="328929">
                <a:moveTo>
                  <a:pt x="111759" y="35559"/>
                </a:moveTo>
                <a:lnTo>
                  <a:pt x="110489" y="35559"/>
                </a:lnTo>
                <a:lnTo>
                  <a:pt x="110489" y="36829"/>
                </a:lnTo>
                <a:lnTo>
                  <a:pt x="111759" y="36829"/>
                </a:lnTo>
                <a:lnTo>
                  <a:pt x="111759" y="35559"/>
                </a:lnTo>
                <a:close/>
              </a:path>
              <a:path w="176529" h="328929">
                <a:moveTo>
                  <a:pt x="141604" y="25399"/>
                </a:moveTo>
                <a:lnTo>
                  <a:pt x="120649" y="25399"/>
                </a:lnTo>
                <a:lnTo>
                  <a:pt x="125729" y="26034"/>
                </a:lnTo>
                <a:lnTo>
                  <a:pt x="133349" y="26034"/>
                </a:lnTo>
                <a:lnTo>
                  <a:pt x="133349" y="27304"/>
                </a:lnTo>
                <a:lnTo>
                  <a:pt x="136524" y="26034"/>
                </a:lnTo>
                <a:lnTo>
                  <a:pt x="141604" y="25399"/>
                </a:lnTo>
                <a:close/>
              </a:path>
              <a:path w="176529" h="328929">
                <a:moveTo>
                  <a:pt x="160019" y="24129"/>
                </a:moveTo>
                <a:lnTo>
                  <a:pt x="97789" y="24129"/>
                </a:lnTo>
                <a:lnTo>
                  <a:pt x="111759" y="26034"/>
                </a:lnTo>
                <a:lnTo>
                  <a:pt x="111759" y="25399"/>
                </a:lnTo>
                <a:lnTo>
                  <a:pt x="156844" y="25399"/>
                </a:lnTo>
                <a:lnTo>
                  <a:pt x="157479" y="24764"/>
                </a:lnTo>
                <a:lnTo>
                  <a:pt x="160019" y="24129"/>
                </a:lnTo>
                <a:close/>
              </a:path>
              <a:path w="176529" h="328929">
                <a:moveTo>
                  <a:pt x="116204" y="25399"/>
                </a:moveTo>
                <a:lnTo>
                  <a:pt x="111759" y="25399"/>
                </a:lnTo>
                <a:lnTo>
                  <a:pt x="113029" y="26034"/>
                </a:lnTo>
                <a:lnTo>
                  <a:pt x="114299" y="26034"/>
                </a:lnTo>
                <a:lnTo>
                  <a:pt x="116204" y="25399"/>
                </a:lnTo>
                <a:close/>
              </a:path>
              <a:path w="176529" h="328929">
                <a:moveTo>
                  <a:pt x="120649" y="25399"/>
                </a:moveTo>
                <a:lnTo>
                  <a:pt x="116204" y="25399"/>
                </a:lnTo>
                <a:lnTo>
                  <a:pt x="118109" y="26034"/>
                </a:lnTo>
                <a:lnTo>
                  <a:pt x="120649" y="26034"/>
                </a:lnTo>
                <a:lnTo>
                  <a:pt x="120649" y="25399"/>
                </a:lnTo>
                <a:close/>
              </a:path>
              <a:path w="176529" h="328929">
                <a:moveTo>
                  <a:pt x="156844" y="25399"/>
                </a:moveTo>
                <a:lnTo>
                  <a:pt x="153034" y="25399"/>
                </a:lnTo>
                <a:lnTo>
                  <a:pt x="154304" y="26034"/>
                </a:lnTo>
                <a:lnTo>
                  <a:pt x="156844" y="25399"/>
                </a:lnTo>
                <a:close/>
              </a:path>
              <a:path w="176529" h="328929">
                <a:moveTo>
                  <a:pt x="92709" y="24129"/>
                </a:moveTo>
                <a:lnTo>
                  <a:pt x="84454" y="24129"/>
                </a:lnTo>
                <a:lnTo>
                  <a:pt x="84454" y="24764"/>
                </a:lnTo>
                <a:lnTo>
                  <a:pt x="85089" y="25399"/>
                </a:lnTo>
                <a:lnTo>
                  <a:pt x="90804" y="25399"/>
                </a:lnTo>
                <a:lnTo>
                  <a:pt x="92709" y="24129"/>
                </a:lnTo>
                <a:close/>
              </a:path>
              <a:path w="176529" h="328929">
                <a:moveTo>
                  <a:pt x="94614" y="24129"/>
                </a:moveTo>
                <a:lnTo>
                  <a:pt x="92709" y="24129"/>
                </a:lnTo>
                <a:lnTo>
                  <a:pt x="92709" y="25399"/>
                </a:lnTo>
                <a:lnTo>
                  <a:pt x="94614" y="24129"/>
                </a:lnTo>
                <a:close/>
              </a:path>
              <a:path w="176529" h="328929">
                <a:moveTo>
                  <a:pt x="97789" y="24129"/>
                </a:moveTo>
                <a:lnTo>
                  <a:pt x="94614" y="24129"/>
                </a:lnTo>
                <a:lnTo>
                  <a:pt x="96519" y="25399"/>
                </a:lnTo>
                <a:lnTo>
                  <a:pt x="97154" y="25399"/>
                </a:lnTo>
                <a:lnTo>
                  <a:pt x="97789" y="24764"/>
                </a:lnTo>
                <a:lnTo>
                  <a:pt x="97789" y="24129"/>
                </a:lnTo>
                <a:close/>
              </a:path>
              <a:path w="176529" h="328929">
                <a:moveTo>
                  <a:pt x="69849" y="0"/>
                </a:moveTo>
                <a:lnTo>
                  <a:pt x="63499" y="1269"/>
                </a:lnTo>
                <a:lnTo>
                  <a:pt x="67944" y="7619"/>
                </a:lnTo>
                <a:lnTo>
                  <a:pt x="72389" y="13334"/>
                </a:lnTo>
                <a:lnTo>
                  <a:pt x="77469" y="18414"/>
                </a:lnTo>
                <a:lnTo>
                  <a:pt x="82549" y="22859"/>
                </a:lnTo>
                <a:lnTo>
                  <a:pt x="170179" y="22859"/>
                </a:lnTo>
                <a:lnTo>
                  <a:pt x="167004" y="19684"/>
                </a:lnTo>
                <a:lnTo>
                  <a:pt x="156209" y="9524"/>
                </a:lnTo>
                <a:lnTo>
                  <a:pt x="156209" y="6984"/>
                </a:lnTo>
                <a:lnTo>
                  <a:pt x="153669" y="5714"/>
                </a:lnTo>
                <a:lnTo>
                  <a:pt x="115569" y="5714"/>
                </a:lnTo>
                <a:lnTo>
                  <a:pt x="115569" y="4444"/>
                </a:lnTo>
                <a:lnTo>
                  <a:pt x="109219" y="4444"/>
                </a:lnTo>
                <a:lnTo>
                  <a:pt x="107314" y="3809"/>
                </a:lnTo>
                <a:lnTo>
                  <a:pt x="107314" y="3174"/>
                </a:lnTo>
                <a:lnTo>
                  <a:pt x="98424" y="3174"/>
                </a:lnTo>
                <a:lnTo>
                  <a:pt x="96519" y="2539"/>
                </a:lnTo>
                <a:lnTo>
                  <a:pt x="79374" y="2539"/>
                </a:lnTo>
                <a:lnTo>
                  <a:pt x="76834" y="1269"/>
                </a:lnTo>
                <a:lnTo>
                  <a:pt x="69849" y="1269"/>
                </a:lnTo>
                <a:lnTo>
                  <a:pt x="69849" y="0"/>
                </a:lnTo>
                <a:close/>
              </a:path>
              <a:path w="176529" h="328929">
                <a:moveTo>
                  <a:pt x="116839" y="3174"/>
                </a:moveTo>
                <a:lnTo>
                  <a:pt x="116204" y="3174"/>
                </a:lnTo>
                <a:lnTo>
                  <a:pt x="116204" y="5714"/>
                </a:lnTo>
                <a:lnTo>
                  <a:pt x="142239" y="5714"/>
                </a:lnTo>
                <a:lnTo>
                  <a:pt x="135889" y="5079"/>
                </a:lnTo>
                <a:lnTo>
                  <a:pt x="117474" y="4444"/>
                </a:lnTo>
                <a:lnTo>
                  <a:pt x="117474" y="3809"/>
                </a:lnTo>
                <a:lnTo>
                  <a:pt x="116839" y="3174"/>
                </a:lnTo>
                <a:close/>
              </a:path>
              <a:path w="176529" h="328929">
                <a:moveTo>
                  <a:pt x="115569" y="3174"/>
                </a:moveTo>
                <a:lnTo>
                  <a:pt x="113664" y="4444"/>
                </a:lnTo>
                <a:lnTo>
                  <a:pt x="115569" y="4444"/>
                </a:lnTo>
                <a:lnTo>
                  <a:pt x="115569" y="3174"/>
                </a:lnTo>
                <a:close/>
              </a:path>
              <a:path w="176529" h="328929">
                <a:moveTo>
                  <a:pt x="101599" y="2539"/>
                </a:moveTo>
                <a:lnTo>
                  <a:pt x="98424" y="2539"/>
                </a:lnTo>
                <a:lnTo>
                  <a:pt x="98424" y="3174"/>
                </a:lnTo>
                <a:lnTo>
                  <a:pt x="106679" y="3174"/>
                </a:lnTo>
                <a:lnTo>
                  <a:pt x="101599" y="2539"/>
                </a:lnTo>
                <a:close/>
              </a:path>
              <a:path w="176529" h="328929">
                <a:moveTo>
                  <a:pt x="107314" y="2539"/>
                </a:moveTo>
                <a:lnTo>
                  <a:pt x="106679" y="2539"/>
                </a:lnTo>
                <a:lnTo>
                  <a:pt x="106679" y="3174"/>
                </a:lnTo>
                <a:lnTo>
                  <a:pt x="107314" y="3174"/>
                </a:lnTo>
                <a:lnTo>
                  <a:pt x="107314" y="2539"/>
                </a:lnTo>
                <a:close/>
              </a:path>
              <a:path w="176529" h="328929">
                <a:moveTo>
                  <a:pt x="89534" y="1269"/>
                </a:moveTo>
                <a:lnTo>
                  <a:pt x="80009" y="1269"/>
                </a:lnTo>
                <a:lnTo>
                  <a:pt x="79374" y="1904"/>
                </a:lnTo>
                <a:lnTo>
                  <a:pt x="79374" y="2539"/>
                </a:lnTo>
                <a:lnTo>
                  <a:pt x="96519" y="2539"/>
                </a:lnTo>
                <a:lnTo>
                  <a:pt x="95249" y="1904"/>
                </a:lnTo>
                <a:lnTo>
                  <a:pt x="89534" y="1269"/>
                </a:lnTo>
                <a:close/>
              </a:path>
              <a:path w="176529" h="328929">
                <a:moveTo>
                  <a:pt x="71119" y="0"/>
                </a:moveTo>
                <a:lnTo>
                  <a:pt x="70484" y="0"/>
                </a:lnTo>
                <a:lnTo>
                  <a:pt x="70484" y="1269"/>
                </a:lnTo>
                <a:lnTo>
                  <a:pt x="71754" y="1269"/>
                </a:lnTo>
                <a:lnTo>
                  <a:pt x="71754" y="634"/>
                </a:lnTo>
                <a:lnTo>
                  <a:pt x="71119" y="0"/>
                </a:lnTo>
                <a:close/>
              </a:path>
              <a:path w="176529" h="328929">
                <a:moveTo>
                  <a:pt x="73659" y="0"/>
                </a:moveTo>
                <a:lnTo>
                  <a:pt x="72389" y="0"/>
                </a:lnTo>
                <a:lnTo>
                  <a:pt x="72389" y="1269"/>
                </a:lnTo>
                <a:lnTo>
                  <a:pt x="76199" y="1269"/>
                </a:lnTo>
                <a:lnTo>
                  <a:pt x="73659" y="0"/>
                </a:lnTo>
                <a:close/>
              </a:path>
              <a:path w="176529" h="328929">
                <a:moveTo>
                  <a:pt x="171449" y="24129"/>
                </a:moveTo>
                <a:lnTo>
                  <a:pt x="161289" y="24129"/>
                </a:lnTo>
                <a:lnTo>
                  <a:pt x="161289" y="24764"/>
                </a:lnTo>
                <a:lnTo>
                  <a:pt x="161924" y="25399"/>
                </a:lnTo>
                <a:lnTo>
                  <a:pt x="161924" y="26034"/>
                </a:lnTo>
                <a:lnTo>
                  <a:pt x="167004" y="26034"/>
                </a:lnTo>
                <a:lnTo>
                  <a:pt x="167004" y="25399"/>
                </a:lnTo>
                <a:lnTo>
                  <a:pt x="172084" y="25399"/>
                </a:lnTo>
                <a:lnTo>
                  <a:pt x="172084" y="24764"/>
                </a:lnTo>
                <a:lnTo>
                  <a:pt x="171449" y="24129"/>
                </a:lnTo>
                <a:close/>
              </a:path>
              <a:path w="176529" h="328929">
                <a:moveTo>
                  <a:pt x="172084" y="25399"/>
                </a:moveTo>
                <a:lnTo>
                  <a:pt x="167004" y="25399"/>
                </a:lnTo>
                <a:lnTo>
                  <a:pt x="169544" y="26034"/>
                </a:lnTo>
                <a:lnTo>
                  <a:pt x="172084" y="26034"/>
                </a:lnTo>
                <a:lnTo>
                  <a:pt x="172084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9400" y="1734197"/>
            <a:ext cx="1482723" cy="1358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07705" y="5233047"/>
            <a:ext cx="1580511" cy="14350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17830" y="343154"/>
            <a:ext cx="373189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00"/>
              </a:spcBef>
            </a:pPr>
            <a:r>
              <a:rPr spc="-165" dirty="0"/>
              <a:t>CAUSES</a:t>
            </a:r>
            <a:r>
              <a:rPr spc="-400" dirty="0"/>
              <a:t> </a:t>
            </a:r>
            <a:r>
              <a:rPr spc="-180" dirty="0"/>
              <a:t>MAP</a:t>
            </a:r>
          </a:p>
          <a:p>
            <a:pPr marL="84455" marR="1159510">
              <a:lnSpc>
                <a:spcPts val="1580"/>
              </a:lnSpc>
              <a:spcBef>
                <a:spcPts val="200"/>
              </a:spcBef>
            </a:pPr>
            <a:r>
              <a:rPr sz="1600" b="0" spc="-95" dirty="0">
                <a:latin typeface="Bryndan Write"/>
                <a:cs typeface="Bryndan Write"/>
              </a:rPr>
              <a:t>Topic </a:t>
            </a:r>
            <a:r>
              <a:rPr sz="1600" b="0" spc="-15" dirty="0">
                <a:latin typeface="Bryndan Write"/>
                <a:cs typeface="Bryndan Write"/>
              </a:rPr>
              <a:t>2: </a:t>
            </a:r>
            <a:r>
              <a:rPr sz="1600" b="0" spc="-5" dirty="0">
                <a:latin typeface="Bryndan Write"/>
                <a:cs typeface="Bryndan Write"/>
              </a:rPr>
              <a:t>Designing </a:t>
            </a:r>
            <a:r>
              <a:rPr sz="1600" b="0" dirty="0">
                <a:latin typeface="Bryndan Write"/>
                <a:cs typeface="Bryndan Write"/>
              </a:rPr>
              <a:t>for </a:t>
            </a:r>
            <a:r>
              <a:rPr sz="1600" b="0" spc="-5" dirty="0">
                <a:latin typeface="Bryndan Write"/>
                <a:cs typeface="Bryndan Write"/>
              </a:rPr>
              <a:t>impact  Fundamentals exercise #:</a:t>
            </a:r>
            <a:r>
              <a:rPr sz="1600" b="0" spc="-20" dirty="0">
                <a:latin typeface="Bryndan Write"/>
                <a:cs typeface="Bryndan Write"/>
              </a:rPr>
              <a:t> </a:t>
            </a:r>
            <a:r>
              <a:rPr sz="1600" b="0" dirty="0">
                <a:latin typeface="Bryndan Write"/>
                <a:cs typeface="Bryndan Write"/>
              </a:rPr>
              <a:t>2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4266" y="569467"/>
            <a:ext cx="326009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</a:t>
            </a:r>
            <a:r>
              <a:rPr sz="2050" spc="-5" dirty="0">
                <a:latin typeface="Bryndan Write"/>
                <a:cs typeface="Bryndan Write"/>
              </a:rPr>
              <a:t>for:</a:t>
            </a:r>
            <a:r>
              <a:rPr sz="2050" spc="-5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exploring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5"/>
              </a:lnSpc>
            </a:pPr>
            <a:r>
              <a:rPr sz="2050" dirty="0">
                <a:latin typeface="Bryndan Write"/>
                <a:cs typeface="Bryndan Write"/>
              </a:rPr>
              <a:t>the </a:t>
            </a:r>
            <a:r>
              <a:rPr sz="2050" spc="-5" dirty="0">
                <a:latin typeface="Bryndan Write"/>
                <a:cs typeface="Bryndan Write"/>
              </a:rPr>
              <a:t>root causes and</a:t>
            </a:r>
            <a:r>
              <a:rPr sz="2050" spc="-3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impacts</a:t>
            </a:r>
            <a:endParaRPr sz="2050">
              <a:latin typeface="Bryndan Write"/>
              <a:cs typeface="Bryndan Write"/>
            </a:endParaRPr>
          </a:p>
          <a:p>
            <a:pPr marL="12700" marR="913765">
              <a:lnSpc>
                <a:spcPct val="65100"/>
              </a:lnSpc>
              <a:spcBef>
                <a:spcPts val="430"/>
              </a:spcBef>
            </a:pPr>
            <a:r>
              <a:rPr sz="2050" dirty="0">
                <a:latin typeface="Bryndan Write"/>
                <a:cs typeface="Bryndan Write"/>
              </a:rPr>
              <a:t>of the </a:t>
            </a:r>
            <a:r>
              <a:rPr sz="2050" spc="-5" dirty="0">
                <a:latin typeface="Bryndan Write"/>
                <a:cs typeface="Bryndan Write"/>
              </a:rPr>
              <a:t>issue </a:t>
            </a:r>
            <a:r>
              <a:rPr sz="2050" dirty="0">
                <a:latin typeface="Bryndan Write"/>
                <a:cs typeface="Bryndan Write"/>
              </a:rPr>
              <a:t>you</a:t>
            </a:r>
            <a:r>
              <a:rPr sz="2050" spc="-8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are  </a:t>
            </a:r>
            <a:r>
              <a:rPr sz="2050" spc="-15" dirty="0">
                <a:latin typeface="Bryndan Write"/>
                <a:cs typeface="Bryndan Write"/>
              </a:rPr>
              <a:t>investigating.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1370" y="2226018"/>
            <a:ext cx="1564640" cy="34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5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obvious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effects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of</a:t>
            </a:r>
            <a:r>
              <a:rPr sz="900" b="1" spc="-5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this  issue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26184" y="1811179"/>
            <a:ext cx="1219200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9100"/>
              </a:lnSpc>
              <a:spcBef>
                <a:spcPts val="95"/>
              </a:spcBef>
            </a:pPr>
            <a:r>
              <a:rPr sz="800" b="0" spc="10" dirty="0">
                <a:latin typeface="Open Sans Light"/>
                <a:cs typeface="Open Sans Light"/>
              </a:rPr>
              <a:t>What </a:t>
            </a: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some </a:t>
            </a:r>
            <a:r>
              <a:rPr sz="800" b="0" spc="5" dirty="0">
                <a:latin typeface="Open Sans Light"/>
                <a:cs typeface="Open Sans Light"/>
              </a:rPr>
              <a:t>of </a:t>
            </a:r>
            <a:r>
              <a:rPr sz="800" b="0" spc="10" dirty="0">
                <a:latin typeface="Open Sans Light"/>
                <a:cs typeface="Open Sans Light"/>
              </a:rPr>
              <a:t>the  deeper </a:t>
            </a:r>
            <a:r>
              <a:rPr sz="800" b="0" spc="5" dirty="0">
                <a:latin typeface="Open Sans Light"/>
                <a:cs typeface="Open Sans Light"/>
              </a:rPr>
              <a:t>or longer-term  </a:t>
            </a:r>
            <a:r>
              <a:rPr sz="800" b="0" spc="10" dirty="0">
                <a:latin typeface="Open Sans Light"/>
                <a:cs typeface="Open Sans Light"/>
              </a:rPr>
              <a:t>symptoms </a:t>
            </a:r>
            <a:r>
              <a:rPr sz="800" b="0" spc="15" dirty="0">
                <a:latin typeface="Open Sans Light"/>
                <a:cs typeface="Open Sans Light"/>
              </a:rPr>
              <a:t>&amp; </a:t>
            </a:r>
            <a:r>
              <a:rPr sz="800" b="0" spc="10" dirty="0">
                <a:latin typeface="Open Sans Light"/>
                <a:cs typeface="Open Sans Light"/>
              </a:rPr>
              <a:t>causes?</a:t>
            </a:r>
            <a:r>
              <a:rPr sz="800" b="0" spc="-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Are  there things that are less  apparent that </a:t>
            </a:r>
            <a:r>
              <a:rPr sz="800" b="0" spc="10" dirty="0">
                <a:latin typeface="Open Sans Light"/>
                <a:cs typeface="Open Sans Light"/>
              </a:rPr>
              <a:t>stem from  </a:t>
            </a:r>
            <a:r>
              <a:rPr sz="800" b="0" spc="5" dirty="0">
                <a:latin typeface="Open Sans Light"/>
                <a:cs typeface="Open Sans Light"/>
              </a:rPr>
              <a:t>this</a:t>
            </a:r>
            <a:r>
              <a:rPr sz="800" b="0" spc="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issue?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00164" y="2713736"/>
            <a:ext cx="1607185" cy="3486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900" b="1" spc="15" dirty="0">
                <a:latin typeface="Open Sans"/>
                <a:cs typeface="Open Sans"/>
              </a:rPr>
              <a:t>Other, </a:t>
            </a:r>
            <a:r>
              <a:rPr sz="900" b="1" spc="10" dirty="0">
                <a:latin typeface="Open Sans"/>
                <a:cs typeface="Open Sans"/>
              </a:rPr>
              <a:t>less </a:t>
            </a:r>
            <a:r>
              <a:rPr sz="900" b="1" spc="15" dirty="0">
                <a:latin typeface="Open Sans"/>
                <a:cs typeface="Open Sans"/>
              </a:rPr>
              <a:t>obvious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effects</a:t>
            </a:r>
            <a:endParaRPr sz="900">
              <a:latin typeface="Open Sans"/>
              <a:cs typeface="Open Sans"/>
            </a:endParaRPr>
          </a:p>
          <a:p>
            <a:pPr marR="17145" algn="r">
              <a:lnSpc>
                <a:spcPct val="100000"/>
              </a:lnSpc>
              <a:spcBef>
                <a:spcPts val="195"/>
              </a:spcBef>
            </a:pP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6097" y="3512311"/>
            <a:ext cx="810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issue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is...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4417" y="4553966"/>
            <a:ext cx="1492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The obvious causes</a:t>
            </a:r>
            <a:r>
              <a:rPr sz="900" b="1" spc="-17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79613" y="4573054"/>
            <a:ext cx="1220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Deeper causes</a:t>
            </a:r>
            <a:r>
              <a:rPr sz="900" b="1" spc="-6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1319" y="5256226"/>
            <a:ext cx="1071245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799"/>
              </a:lnSpc>
              <a:spcBef>
                <a:spcPts val="100"/>
              </a:spcBef>
            </a:pPr>
            <a:r>
              <a:rPr sz="800" b="0" spc="5" dirty="0">
                <a:latin typeface="Open Sans Light"/>
                <a:cs typeface="Open Sans Light"/>
              </a:rPr>
              <a:t>After </a:t>
            </a:r>
            <a:r>
              <a:rPr sz="800" b="0" spc="10" dirty="0">
                <a:latin typeface="Open Sans Light"/>
                <a:cs typeface="Open Sans Light"/>
              </a:rPr>
              <a:t>you have  completed the map,  </a:t>
            </a:r>
            <a:r>
              <a:rPr sz="800" b="0" spc="5" dirty="0">
                <a:latin typeface="Open Sans Light"/>
                <a:cs typeface="Open Sans Light"/>
              </a:rPr>
              <a:t>reflect </a:t>
            </a:r>
            <a:r>
              <a:rPr sz="800" b="0" spc="10" dirty="0">
                <a:latin typeface="Open Sans Light"/>
                <a:cs typeface="Open Sans Light"/>
              </a:rPr>
              <a:t>on where your  </a:t>
            </a:r>
            <a:r>
              <a:rPr sz="800" b="0" spc="5" dirty="0">
                <a:latin typeface="Open Sans Light"/>
                <a:cs typeface="Open Sans Light"/>
              </a:rPr>
              <a:t>solution </a:t>
            </a:r>
            <a:r>
              <a:rPr sz="800" b="0" spc="10" dirty="0">
                <a:latin typeface="Open Sans Light"/>
                <a:cs typeface="Open Sans Light"/>
              </a:rPr>
              <a:t>should </a:t>
            </a:r>
            <a:r>
              <a:rPr sz="800" b="0" spc="0" dirty="0">
                <a:latin typeface="Open Sans Light"/>
                <a:cs typeface="Open Sans Light"/>
              </a:rPr>
              <a:t>lie -  </a:t>
            </a: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5" dirty="0">
                <a:latin typeface="Open Sans Light"/>
                <a:cs typeface="Open Sans Light"/>
              </a:rPr>
              <a:t>solving </a:t>
            </a:r>
            <a:r>
              <a:rPr sz="800" b="0" spc="10" dirty="0">
                <a:latin typeface="Open Sans Light"/>
                <a:cs typeface="Open Sans Light"/>
              </a:rPr>
              <a:t>a  cause </a:t>
            </a:r>
            <a:r>
              <a:rPr sz="800" b="0" spc="5" dirty="0">
                <a:latin typeface="Open Sans Light"/>
                <a:cs typeface="Open Sans Light"/>
              </a:rPr>
              <a:t>or addressing </a:t>
            </a:r>
            <a:r>
              <a:rPr sz="800" b="0" spc="10" dirty="0">
                <a:latin typeface="Open Sans Light"/>
                <a:cs typeface="Open Sans Light"/>
              </a:rPr>
              <a:t>a  symptom?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635" y="1982470"/>
            <a:ext cx="10396220" cy="0"/>
          </a:xfrm>
          <a:custGeom>
            <a:avLst/>
            <a:gdLst/>
            <a:ahLst/>
            <a:cxnLst/>
            <a:rect l="l" t="t" r="r" b="b"/>
            <a:pathLst>
              <a:path w="10396220">
                <a:moveTo>
                  <a:pt x="0" y="0"/>
                </a:moveTo>
                <a:lnTo>
                  <a:pt x="10396220" y="0"/>
                </a:lnTo>
              </a:path>
            </a:pathLst>
          </a:custGeom>
          <a:ln w="52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670" y="2008504"/>
            <a:ext cx="0" cy="5350510"/>
          </a:xfrm>
          <a:custGeom>
            <a:avLst/>
            <a:gdLst/>
            <a:ahLst/>
            <a:cxnLst/>
            <a:rect l="l" t="t" r="r" b="b"/>
            <a:pathLst>
              <a:path h="5350509">
                <a:moveTo>
                  <a:pt x="0" y="0"/>
                </a:moveTo>
                <a:lnTo>
                  <a:pt x="0" y="5350510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635" y="7385050"/>
            <a:ext cx="10396220" cy="0"/>
          </a:xfrm>
          <a:custGeom>
            <a:avLst/>
            <a:gdLst/>
            <a:ahLst/>
            <a:cxnLst/>
            <a:rect l="l" t="t" r="r" b="b"/>
            <a:pathLst>
              <a:path w="10396220">
                <a:moveTo>
                  <a:pt x="0" y="0"/>
                </a:moveTo>
                <a:lnTo>
                  <a:pt x="10396220" y="0"/>
                </a:lnTo>
              </a:path>
            </a:pathLst>
          </a:custGeom>
          <a:ln w="52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8455" y="2007870"/>
            <a:ext cx="0" cy="5351780"/>
          </a:xfrm>
          <a:custGeom>
            <a:avLst/>
            <a:gdLst/>
            <a:ahLst/>
            <a:cxnLst/>
            <a:rect l="l" t="t" r="r" b="b"/>
            <a:pathLst>
              <a:path h="5351780">
                <a:moveTo>
                  <a:pt x="0" y="0"/>
                </a:moveTo>
                <a:lnTo>
                  <a:pt x="0" y="5351780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295" y="2044064"/>
            <a:ext cx="9919967" cy="5401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3204845" cy="12750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ct val="76300"/>
              </a:lnSpc>
              <a:spcBef>
                <a:spcPts val="1420"/>
              </a:spcBef>
            </a:pPr>
            <a:r>
              <a:rPr spc="-340" dirty="0"/>
              <a:t>PROBLEM  </a:t>
            </a:r>
            <a:r>
              <a:rPr spc="-175" dirty="0"/>
              <a:t>D</a:t>
            </a:r>
            <a:r>
              <a:rPr spc="-155" dirty="0"/>
              <a:t>E</a:t>
            </a:r>
            <a:r>
              <a:rPr spc="-150" dirty="0"/>
              <a:t>F</a:t>
            </a:r>
            <a:r>
              <a:rPr spc="-65" dirty="0"/>
              <a:t>I</a:t>
            </a:r>
            <a:r>
              <a:rPr spc="-175" dirty="0"/>
              <a:t>N</a:t>
            </a:r>
            <a:r>
              <a:rPr spc="-65" dirty="0"/>
              <a:t>I</a:t>
            </a:r>
            <a:r>
              <a:rPr spc="-140" dirty="0"/>
              <a:t>T</a:t>
            </a:r>
            <a:r>
              <a:rPr spc="-80" dirty="0"/>
              <a:t>I</a:t>
            </a:r>
            <a:r>
              <a:rPr spc="-180" dirty="0"/>
              <a:t>O</a:t>
            </a:r>
            <a:r>
              <a:rPr spc="-170" dirty="0"/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644" y="1348993"/>
            <a:ext cx="2503805" cy="471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635">
              <a:lnSpc>
                <a:spcPts val="1580"/>
              </a:lnSpc>
              <a:spcBef>
                <a:spcPts val="434"/>
              </a:spcBef>
            </a:pPr>
            <a:r>
              <a:rPr sz="1600" spc="-90" dirty="0">
                <a:latin typeface="Bryndan Write"/>
                <a:cs typeface="Bryndan Write"/>
              </a:rPr>
              <a:t>Topic </a:t>
            </a:r>
            <a:r>
              <a:rPr sz="1600" spc="-15" dirty="0">
                <a:latin typeface="Bryndan Write"/>
                <a:cs typeface="Bryndan Write"/>
              </a:rPr>
              <a:t>2: </a:t>
            </a:r>
            <a:r>
              <a:rPr sz="1600" spc="-5" dirty="0">
                <a:latin typeface="Bryndan Write"/>
                <a:cs typeface="Bryndan Write"/>
              </a:rPr>
              <a:t>Designing </a:t>
            </a:r>
            <a:r>
              <a:rPr sz="1600" dirty="0">
                <a:latin typeface="Bryndan Write"/>
                <a:cs typeface="Bryndan Write"/>
              </a:rPr>
              <a:t>for </a:t>
            </a:r>
            <a:r>
              <a:rPr sz="1600" spc="-5" dirty="0">
                <a:latin typeface="Bryndan Write"/>
                <a:cs typeface="Bryndan Write"/>
              </a:rPr>
              <a:t>impact  Fundamentals exercise #:</a:t>
            </a:r>
            <a:r>
              <a:rPr sz="1600" spc="-1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3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0842" y="486410"/>
            <a:ext cx="3458210" cy="8718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7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 </a:t>
            </a:r>
            <a:r>
              <a:rPr sz="2050" spc="-5" dirty="0">
                <a:latin typeface="Bryndan Write"/>
                <a:cs typeface="Bryndan Write"/>
              </a:rPr>
              <a:t>re-frame</a:t>
            </a:r>
            <a:r>
              <a:rPr sz="2050" spc="-7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the  problem </a:t>
            </a:r>
            <a:r>
              <a:rPr sz="2050" dirty="0">
                <a:latin typeface="Bryndan Write"/>
                <a:cs typeface="Bryndan Write"/>
              </a:rPr>
              <a:t>as a </a:t>
            </a:r>
            <a:r>
              <a:rPr sz="2050" spc="-5" dirty="0">
                <a:latin typeface="Bryndan Write"/>
                <a:cs typeface="Bryndan Write"/>
              </a:rPr>
              <a:t>potential  opportunity.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948" y="2197138"/>
            <a:ext cx="242633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Describe in detail </a:t>
            </a:r>
            <a:r>
              <a:rPr sz="900" b="1" spc="15" dirty="0">
                <a:latin typeface="Open Sans"/>
                <a:cs typeface="Open Sans"/>
              </a:rPr>
              <a:t>the problem you are  aiming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address.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25" dirty="0">
                <a:latin typeface="Open Sans"/>
                <a:cs typeface="Open Sans"/>
              </a:rPr>
              <a:t>Why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is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it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important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  solve?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2382" y="2197138"/>
            <a:ext cx="248221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is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affected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by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this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problem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-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describe  </a:t>
            </a:r>
            <a:r>
              <a:rPr sz="900" b="1" spc="15" dirty="0">
                <a:latin typeface="Open Sans"/>
                <a:cs typeface="Open Sans"/>
              </a:rPr>
              <a:t>the groups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people that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itimpacts...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5285" y="2165133"/>
            <a:ext cx="24803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are the broader, contextual </a:t>
            </a:r>
            <a:r>
              <a:rPr sz="900" b="1" spc="10" dirty="0">
                <a:latin typeface="Open Sans"/>
                <a:cs typeface="Open Sans"/>
              </a:rPr>
              <a:t>factors  </a:t>
            </a:r>
            <a:r>
              <a:rPr sz="900" b="1" spc="15" dirty="0">
                <a:latin typeface="Open Sans"/>
                <a:cs typeface="Open Sans"/>
              </a:rPr>
              <a:t>that stand </a:t>
            </a:r>
            <a:r>
              <a:rPr sz="900" b="1" spc="10" dirty="0">
                <a:latin typeface="Open Sans"/>
                <a:cs typeface="Open Sans"/>
              </a:rPr>
              <a:t>in </a:t>
            </a:r>
            <a:r>
              <a:rPr sz="900" b="1" spc="15" dirty="0">
                <a:latin typeface="Open Sans"/>
                <a:cs typeface="Open Sans"/>
              </a:rPr>
              <a:t>the way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a </a:t>
            </a:r>
            <a:r>
              <a:rPr sz="900" b="1" spc="10" dirty="0">
                <a:latin typeface="Open Sans"/>
                <a:cs typeface="Open Sans"/>
              </a:rPr>
              <a:t>solution for  </a:t>
            </a:r>
            <a:r>
              <a:rPr sz="900" b="1" spc="15" dirty="0">
                <a:latin typeface="Open Sans"/>
                <a:cs typeface="Open Sans"/>
              </a:rPr>
              <a:t>these</a:t>
            </a:r>
            <a:r>
              <a:rPr sz="900" b="1" spc="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people?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1728" y="2843685"/>
            <a:ext cx="1370965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800" b="0" spc="10" dirty="0">
                <a:latin typeface="Open Sans Light"/>
                <a:cs typeface="Open Sans Light"/>
              </a:rPr>
              <a:t>The more you know about  </a:t>
            </a:r>
            <a:r>
              <a:rPr sz="800" b="0" spc="5" dirty="0">
                <a:latin typeface="Open Sans Light"/>
                <a:cs typeface="Open Sans Light"/>
              </a:rPr>
              <a:t>the </a:t>
            </a:r>
            <a:r>
              <a:rPr sz="800" b="0" spc="10" dirty="0">
                <a:latin typeface="Open Sans Light"/>
                <a:cs typeface="Open Sans Light"/>
              </a:rPr>
              <a:t>problem and the</a:t>
            </a:r>
            <a:r>
              <a:rPr sz="800" b="0" spc="-2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people  </a:t>
            </a:r>
            <a:r>
              <a:rPr sz="800" b="0" spc="5" dirty="0">
                <a:latin typeface="Open Sans Light"/>
                <a:cs typeface="Open Sans Light"/>
              </a:rPr>
              <a:t>affected,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better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make  </a:t>
            </a:r>
            <a:r>
              <a:rPr sz="800" b="0" spc="5" dirty="0">
                <a:latin typeface="Open Sans Light"/>
                <a:cs typeface="Open Sans Light"/>
              </a:rPr>
              <a:t>sure that </a:t>
            </a:r>
            <a:r>
              <a:rPr sz="800" b="0" spc="10" dirty="0">
                <a:latin typeface="Open Sans Light"/>
                <a:cs typeface="Open Sans Light"/>
              </a:rPr>
              <a:t>your answers </a:t>
            </a:r>
            <a:r>
              <a:rPr sz="800" b="0" spc="5" dirty="0">
                <a:latin typeface="Open Sans Light"/>
                <a:cs typeface="Open Sans Light"/>
              </a:rPr>
              <a:t>are  </a:t>
            </a:r>
            <a:r>
              <a:rPr sz="800" b="0" spc="10" dirty="0">
                <a:latin typeface="Open Sans Light"/>
                <a:cs typeface="Open Sans Light"/>
              </a:rPr>
              <a:t>based on </a:t>
            </a:r>
            <a:r>
              <a:rPr sz="800" b="0" spc="5" dirty="0">
                <a:latin typeface="Open Sans Light"/>
                <a:cs typeface="Open Sans Light"/>
              </a:rPr>
              <a:t>consultation </a:t>
            </a:r>
            <a:r>
              <a:rPr sz="800" b="0" spc="10" dirty="0">
                <a:latin typeface="Open Sans Light"/>
                <a:cs typeface="Open Sans Light"/>
              </a:rPr>
              <a:t>and  research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5" dirty="0">
                <a:latin typeface="Open Sans Light"/>
                <a:cs typeface="Open Sans Light"/>
              </a:rPr>
              <a:t>rather </a:t>
            </a:r>
            <a:r>
              <a:rPr sz="800" b="0" spc="10" dirty="0">
                <a:latin typeface="Open Sans Light"/>
                <a:cs typeface="Open Sans Light"/>
              </a:rPr>
              <a:t>than  assumptions!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6189" y="5019586"/>
            <a:ext cx="254825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Brainstorm </a:t>
            </a:r>
            <a:r>
              <a:rPr sz="900" b="1" spc="10" dirty="0">
                <a:latin typeface="Open Sans"/>
                <a:cs typeface="Open Sans"/>
              </a:rPr>
              <a:t>'out of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box' ideas </a:t>
            </a:r>
            <a:r>
              <a:rPr sz="900" b="1" spc="15" dirty="0">
                <a:latin typeface="Open Sans"/>
                <a:cs typeface="Open Sans"/>
              </a:rPr>
              <a:t>(from  other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contexts</a:t>
            </a:r>
            <a:r>
              <a:rPr sz="900" b="1" spc="-6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or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communities)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that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might  be able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be adapted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address </a:t>
            </a:r>
            <a:r>
              <a:rPr sz="900" b="1" spc="10" dirty="0">
                <a:latin typeface="Open Sans"/>
                <a:cs typeface="Open Sans"/>
              </a:rPr>
              <a:t>this  </a:t>
            </a:r>
            <a:r>
              <a:rPr sz="900" b="1" spc="15" dirty="0">
                <a:latin typeface="Open Sans"/>
                <a:cs typeface="Open Sans"/>
              </a:rPr>
              <a:t>problem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(don't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hold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back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-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just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ideas!)...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4590" y="4247338"/>
            <a:ext cx="12477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6700"/>
              </a:lnSpc>
              <a:spcBef>
                <a:spcPts val="100"/>
              </a:spcBef>
            </a:pPr>
            <a:r>
              <a:rPr sz="800" b="0" spc="25" dirty="0">
                <a:latin typeface="Open Sans Light"/>
                <a:cs typeface="Open Sans Light"/>
              </a:rPr>
              <a:t>After </a:t>
            </a:r>
            <a:r>
              <a:rPr sz="800" b="0" spc="30" dirty="0">
                <a:latin typeface="Open Sans Light"/>
                <a:cs typeface="Open Sans Light"/>
              </a:rPr>
              <a:t>unpacking the  problem </a:t>
            </a:r>
            <a:r>
              <a:rPr sz="800" b="0" spc="35" dirty="0">
                <a:latin typeface="Open Sans Light"/>
                <a:cs typeface="Open Sans Light"/>
              </a:rPr>
              <a:t>and </a:t>
            </a:r>
            <a:r>
              <a:rPr sz="800" b="0" spc="25" dirty="0">
                <a:latin typeface="Open Sans Light"/>
                <a:cs typeface="Open Sans Light"/>
              </a:rPr>
              <a:t>thinking  </a:t>
            </a:r>
            <a:r>
              <a:rPr sz="800" b="0" spc="30" dirty="0">
                <a:latin typeface="Open Sans Light"/>
                <a:cs typeface="Open Sans Light"/>
              </a:rPr>
              <a:t>about</a:t>
            </a:r>
            <a:r>
              <a:rPr sz="800" b="0" spc="-90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possible</a:t>
            </a:r>
            <a:r>
              <a:rPr sz="800" b="0" spc="-95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'out</a:t>
            </a:r>
            <a:r>
              <a:rPr sz="800" b="0" spc="-90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of</a:t>
            </a:r>
            <a:r>
              <a:rPr sz="800" b="0" spc="-95" dirty="0">
                <a:latin typeface="Open Sans Light"/>
                <a:cs typeface="Open Sans Light"/>
              </a:rPr>
              <a:t> </a:t>
            </a:r>
            <a:r>
              <a:rPr sz="800" b="0" spc="30" dirty="0">
                <a:latin typeface="Open Sans Light"/>
                <a:cs typeface="Open Sans Light"/>
              </a:rPr>
              <a:t>the  </a:t>
            </a:r>
            <a:r>
              <a:rPr sz="800" b="0" spc="25" dirty="0">
                <a:latin typeface="Open Sans Light"/>
                <a:cs typeface="Open Sans Light"/>
              </a:rPr>
              <a:t>box'</a:t>
            </a:r>
            <a:r>
              <a:rPr sz="800" b="0" spc="-65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ideas,</a:t>
            </a:r>
            <a:r>
              <a:rPr sz="800" b="0" spc="-60" dirty="0">
                <a:latin typeface="Open Sans Light"/>
                <a:cs typeface="Open Sans Light"/>
              </a:rPr>
              <a:t> </a:t>
            </a:r>
            <a:r>
              <a:rPr sz="800" b="0" spc="30" dirty="0">
                <a:latin typeface="Open Sans Light"/>
                <a:cs typeface="Open Sans Light"/>
              </a:rPr>
              <a:t>can</a:t>
            </a:r>
            <a:r>
              <a:rPr sz="800" b="0" spc="-65" dirty="0">
                <a:latin typeface="Open Sans Light"/>
                <a:cs typeface="Open Sans Light"/>
              </a:rPr>
              <a:t> </a:t>
            </a:r>
            <a:r>
              <a:rPr sz="800" b="0" spc="30" dirty="0">
                <a:latin typeface="Open Sans Light"/>
                <a:cs typeface="Open Sans Light"/>
              </a:rPr>
              <a:t>you</a:t>
            </a:r>
            <a:r>
              <a:rPr sz="800" b="0" spc="-65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spot  </a:t>
            </a:r>
            <a:r>
              <a:rPr sz="800" b="0" spc="35" dirty="0">
                <a:latin typeface="Open Sans Light"/>
                <a:cs typeface="Open Sans Light"/>
              </a:rPr>
              <a:t>an </a:t>
            </a:r>
            <a:r>
              <a:rPr sz="800" b="0" spc="25" dirty="0">
                <a:latin typeface="Open Sans Light"/>
                <a:cs typeface="Open Sans Light"/>
              </a:rPr>
              <a:t>opportunity for </a:t>
            </a:r>
            <a:r>
              <a:rPr sz="800" b="0" spc="30" dirty="0">
                <a:latin typeface="Open Sans Light"/>
                <a:cs typeface="Open Sans Light"/>
              </a:rPr>
              <a:t>a  </a:t>
            </a:r>
            <a:r>
              <a:rPr sz="800" b="0" spc="25" dirty="0">
                <a:latin typeface="Open Sans Light"/>
                <a:cs typeface="Open Sans Light"/>
              </a:rPr>
              <a:t>solution?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5776" y="5293905"/>
            <a:ext cx="225552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Possible opportunities to </a:t>
            </a:r>
            <a:r>
              <a:rPr sz="900" b="1" spc="15" dirty="0">
                <a:latin typeface="Open Sans"/>
                <a:cs typeface="Open Sans"/>
              </a:rPr>
              <a:t>address the  </a:t>
            </a:r>
            <a:r>
              <a:rPr sz="900" b="1" spc="10" dirty="0">
                <a:latin typeface="Open Sans"/>
                <a:cs typeface="Open Sans"/>
              </a:rPr>
              <a:t>problem...</a:t>
            </a:r>
            <a:endParaRPr sz="9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30" y="1138555"/>
            <a:ext cx="10464152" cy="6321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830" y="337057"/>
            <a:ext cx="57086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THEORY</a:t>
            </a:r>
            <a:r>
              <a:rPr spc="-795" dirty="0"/>
              <a:t> </a:t>
            </a:r>
            <a:r>
              <a:rPr spc="-165" dirty="0"/>
              <a:t>OF</a:t>
            </a:r>
            <a:r>
              <a:rPr spc="-800" dirty="0"/>
              <a:t> </a:t>
            </a:r>
            <a:r>
              <a:rPr spc="-170" dirty="0"/>
              <a:t>CHANGE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563" y="926084"/>
            <a:ext cx="2526030" cy="471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434"/>
              </a:spcBef>
            </a:pPr>
            <a:r>
              <a:rPr sz="1600" spc="-5" dirty="0">
                <a:latin typeface="Bryndan Write"/>
                <a:cs typeface="Bryndan Write"/>
              </a:rPr>
              <a:t>Topic </a:t>
            </a:r>
            <a:r>
              <a:rPr sz="1600" dirty="0">
                <a:latin typeface="Bryndan Write"/>
                <a:cs typeface="Bryndan Write"/>
              </a:rPr>
              <a:t>2: </a:t>
            </a:r>
            <a:r>
              <a:rPr sz="1600" spc="-5" dirty="0">
                <a:latin typeface="Bryndan Write"/>
                <a:cs typeface="Bryndan Write"/>
              </a:rPr>
              <a:t>Designing </a:t>
            </a:r>
            <a:r>
              <a:rPr sz="1600" dirty="0">
                <a:latin typeface="Bryndan Write"/>
                <a:cs typeface="Bryndan Write"/>
              </a:rPr>
              <a:t>for</a:t>
            </a:r>
            <a:r>
              <a:rPr sz="1600" spc="-34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impact  Fundamentals exercise #:</a:t>
            </a:r>
            <a:r>
              <a:rPr sz="1600" spc="23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4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295" y="1464817"/>
            <a:ext cx="1553845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Bryndan Write"/>
                <a:cs typeface="Bryndan Write"/>
              </a:rPr>
              <a:t>Focus</a:t>
            </a:r>
            <a:endParaRPr sz="1200">
              <a:latin typeface="Bryndan Write"/>
              <a:cs typeface="Bryndan Write"/>
            </a:endParaRPr>
          </a:p>
          <a:p>
            <a:pPr marL="12700" marR="5080" indent="30480">
              <a:lnSpc>
                <a:spcPct val="117800"/>
              </a:lnSpc>
              <a:spcBef>
                <a:spcPts val="63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is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current issue  </a:t>
            </a:r>
            <a:r>
              <a:rPr sz="900" b="1" spc="15" dirty="0">
                <a:latin typeface="Open Sans"/>
                <a:cs typeface="Open Sans"/>
              </a:rPr>
              <a:t>or problem that you are  </a:t>
            </a:r>
            <a:r>
              <a:rPr sz="900" b="1" spc="10" dirty="0">
                <a:latin typeface="Open Sans"/>
                <a:cs typeface="Open Sans"/>
              </a:rPr>
              <a:t>focusing </a:t>
            </a:r>
            <a:r>
              <a:rPr sz="900" b="1" spc="15" dirty="0">
                <a:latin typeface="Open Sans"/>
                <a:cs typeface="Open Sans"/>
              </a:rPr>
              <a:t>on as a way </a:t>
            </a:r>
            <a:r>
              <a:rPr sz="900" b="1" spc="10" dirty="0">
                <a:latin typeface="Open Sans"/>
                <a:cs typeface="Open Sans"/>
              </a:rPr>
              <a:t>to  drive </a:t>
            </a:r>
            <a:r>
              <a:rPr sz="900" b="1" spc="15" dirty="0">
                <a:latin typeface="Open Sans"/>
                <a:cs typeface="Open Sans"/>
              </a:rPr>
              <a:t>systems</a:t>
            </a:r>
            <a:r>
              <a:rPr sz="900" b="1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change?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0143" y="1464817"/>
            <a:ext cx="132080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ryndan Write"/>
                <a:cs typeface="Bryndan Write"/>
              </a:rPr>
              <a:t>Solution</a:t>
            </a:r>
            <a:endParaRPr sz="1200">
              <a:latin typeface="Bryndan Write"/>
              <a:cs typeface="Bryndan Write"/>
            </a:endParaRPr>
          </a:p>
          <a:p>
            <a:pPr marL="86360" marR="182880" algn="just">
              <a:lnSpc>
                <a:spcPct val="117700"/>
              </a:lnSpc>
              <a:spcBef>
                <a:spcPts val="969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actions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and  </a:t>
            </a:r>
            <a:r>
              <a:rPr sz="900" b="1" spc="10" dirty="0">
                <a:latin typeface="Open Sans"/>
                <a:cs typeface="Open Sans"/>
              </a:rPr>
              <a:t>activities </a:t>
            </a:r>
            <a:r>
              <a:rPr sz="900" b="1" spc="15" dirty="0">
                <a:latin typeface="Open Sans"/>
                <a:cs typeface="Open Sans"/>
              </a:rPr>
              <a:t>are you  planning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do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endParaRPr sz="9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900" b="1" spc="15" dirty="0">
                <a:latin typeface="Open Sans"/>
                <a:cs typeface="Open Sans"/>
              </a:rPr>
              <a:t>address the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problem?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9226" y="1464817"/>
            <a:ext cx="150241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ryndan Write"/>
                <a:cs typeface="Bryndan Write"/>
              </a:rPr>
              <a:t>Outputs</a:t>
            </a:r>
            <a:endParaRPr sz="1200">
              <a:latin typeface="Bryndan Write"/>
              <a:cs typeface="Bryndan Write"/>
            </a:endParaRPr>
          </a:p>
          <a:p>
            <a:pPr marL="12700" marR="5080">
              <a:lnSpc>
                <a:spcPct val="117700"/>
              </a:lnSpc>
              <a:spcBef>
                <a:spcPts val="969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immediate  </a:t>
            </a:r>
            <a:r>
              <a:rPr sz="900" b="1" spc="10" dirty="0">
                <a:latin typeface="Open Sans"/>
                <a:cs typeface="Open Sans"/>
              </a:rPr>
              <a:t>results of </a:t>
            </a:r>
            <a:r>
              <a:rPr sz="900" b="1" spc="15" dirty="0">
                <a:latin typeface="Open Sans"/>
                <a:cs typeface="Open Sans"/>
              </a:rPr>
              <a:t>your </a:t>
            </a:r>
            <a:r>
              <a:rPr sz="900" b="1" spc="10" dirty="0">
                <a:latin typeface="Open Sans"/>
                <a:cs typeface="Open Sans"/>
              </a:rPr>
              <a:t>actions  </a:t>
            </a:r>
            <a:r>
              <a:rPr sz="900" b="1" spc="15" dirty="0">
                <a:latin typeface="Open Sans"/>
                <a:cs typeface="Open Sans"/>
              </a:rPr>
              <a:t>be?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447" y="369824"/>
            <a:ext cx="2931160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lnSpc>
                <a:spcPts val="2030"/>
              </a:lnSpc>
              <a:spcBef>
                <a:spcPts val="100"/>
              </a:spcBef>
            </a:pPr>
            <a:r>
              <a:rPr sz="2050" spc="40" dirty="0">
                <a:latin typeface="Bryndan Write"/>
                <a:cs typeface="Bryndan Write"/>
              </a:rPr>
              <a:t>Use </a:t>
            </a:r>
            <a:r>
              <a:rPr sz="2050" spc="30" dirty="0">
                <a:latin typeface="Bryndan Write"/>
                <a:cs typeface="Bryndan Write"/>
              </a:rPr>
              <a:t>this tool </a:t>
            </a:r>
            <a:r>
              <a:rPr sz="2050" spc="25" dirty="0">
                <a:latin typeface="Bryndan Write"/>
                <a:cs typeface="Bryndan Write"/>
              </a:rPr>
              <a:t>to:</a:t>
            </a:r>
            <a:r>
              <a:rPr sz="2050" spc="5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ensure</a:t>
            </a:r>
            <a:endParaRPr sz="2050">
              <a:latin typeface="Bryndan Write"/>
              <a:cs typeface="Bryndan Write"/>
            </a:endParaRPr>
          </a:p>
          <a:p>
            <a:pPr marL="109220">
              <a:lnSpc>
                <a:spcPts val="1605"/>
              </a:lnSpc>
            </a:pPr>
            <a:r>
              <a:rPr sz="2050" spc="40" dirty="0">
                <a:latin typeface="Bryndan Write"/>
                <a:cs typeface="Bryndan Write"/>
              </a:rPr>
              <a:t>there </a:t>
            </a:r>
            <a:r>
              <a:rPr sz="2050" spc="25" dirty="0">
                <a:latin typeface="Bryndan Write"/>
                <a:cs typeface="Bryndan Write"/>
              </a:rPr>
              <a:t>is </a:t>
            </a:r>
            <a:r>
              <a:rPr sz="2050" spc="50" dirty="0">
                <a:latin typeface="Bryndan Write"/>
                <a:cs typeface="Bryndan Write"/>
              </a:rPr>
              <a:t>a </a:t>
            </a:r>
            <a:r>
              <a:rPr sz="2050" spc="30" dirty="0">
                <a:latin typeface="Bryndan Write"/>
                <a:cs typeface="Bryndan Write"/>
              </a:rPr>
              <a:t>logical</a:t>
            </a:r>
            <a:r>
              <a:rPr sz="2050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fit</a:t>
            </a:r>
            <a:endParaRPr sz="2050">
              <a:latin typeface="Bryndan Write"/>
              <a:cs typeface="Bryndan Write"/>
            </a:endParaRPr>
          </a:p>
          <a:p>
            <a:pPr marL="109220">
              <a:lnSpc>
                <a:spcPts val="1605"/>
              </a:lnSpc>
            </a:pPr>
            <a:r>
              <a:rPr sz="2050" spc="50" dirty="0">
                <a:latin typeface="Bryndan Write"/>
                <a:cs typeface="Bryndan Write"/>
              </a:rPr>
              <a:t>between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-335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problem</a:t>
            </a:r>
            <a:endParaRPr sz="2050">
              <a:latin typeface="Bryndan Write"/>
              <a:cs typeface="Bryndan Write"/>
            </a:endParaRPr>
          </a:p>
          <a:p>
            <a:pPr marL="108585" marR="740410">
              <a:lnSpc>
                <a:spcPct val="65100"/>
              </a:lnSpc>
              <a:spcBef>
                <a:spcPts val="430"/>
              </a:spcBef>
            </a:pPr>
            <a:r>
              <a:rPr sz="2050" spc="40" dirty="0">
                <a:latin typeface="Bryndan Write"/>
                <a:cs typeface="Bryndan Write"/>
              </a:rPr>
              <a:t>and the</a:t>
            </a:r>
            <a:r>
              <a:rPr sz="2050" spc="-45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proposed  </a:t>
            </a:r>
            <a:r>
              <a:rPr sz="2050" spc="30" dirty="0">
                <a:latin typeface="Bryndan Write"/>
                <a:cs typeface="Bryndan Write"/>
              </a:rPr>
              <a:t>solution.</a:t>
            </a:r>
            <a:endParaRPr sz="2050">
              <a:latin typeface="Bryndan Write"/>
              <a:cs typeface="Bryndan Write"/>
            </a:endParaRPr>
          </a:p>
          <a:p>
            <a:pPr marL="67310" algn="ctr">
              <a:lnSpc>
                <a:spcPts val="1190"/>
              </a:lnSpc>
            </a:pPr>
            <a:r>
              <a:rPr sz="1200" spc="-95" dirty="0">
                <a:latin typeface="Bryndan Write"/>
                <a:cs typeface="Bryndan Write"/>
              </a:rPr>
              <a:t>Outcomes</a:t>
            </a:r>
            <a:endParaRPr sz="12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900" b="1" spc="25" dirty="0">
                <a:latin typeface="Open Sans"/>
                <a:cs typeface="Open Sans"/>
              </a:rPr>
              <a:t>How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immediate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6447" y="1909063"/>
            <a:ext cx="129794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results contribute  </a:t>
            </a:r>
            <a:r>
              <a:rPr sz="900" b="1" spc="15" dirty="0">
                <a:latin typeface="Open Sans"/>
                <a:cs typeface="Open Sans"/>
              </a:rPr>
              <a:t>towards the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ultimate  change you plan </a:t>
            </a:r>
            <a:r>
              <a:rPr sz="900" b="1" spc="10" dirty="0">
                <a:latin typeface="Open Sans"/>
                <a:cs typeface="Open Sans"/>
              </a:rPr>
              <a:t>to  make...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9756" y="1885480"/>
            <a:ext cx="137477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Describe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ultimate,  systems-level </a:t>
            </a:r>
            <a:r>
              <a:rPr sz="900" b="1" spc="15" dirty="0">
                <a:latin typeface="Open Sans"/>
                <a:cs typeface="Open Sans"/>
              </a:rPr>
              <a:t>change  or outcome you are  planning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5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contribute  </a:t>
            </a:r>
            <a:r>
              <a:rPr sz="900" b="1" spc="10" dirty="0">
                <a:latin typeface="Open Sans"/>
                <a:cs typeface="Open Sans"/>
              </a:rPr>
              <a:t>towards...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308" y="3984027"/>
            <a:ext cx="142938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 </a:t>
            </a:r>
            <a:r>
              <a:rPr sz="900" b="1" spc="10" dirty="0">
                <a:latin typeface="Open Sans"/>
                <a:cs typeface="Open Sans"/>
              </a:rPr>
              <a:t>is affected </a:t>
            </a:r>
            <a:r>
              <a:rPr sz="900" b="1" spc="15" dirty="0">
                <a:latin typeface="Open Sans"/>
                <a:cs typeface="Open Sans"/>
              </a:rPr>
              <a:t>by </a:t>
            </a:r>
            <a:r>
              <a:rPr sz="900" b="1" spc="10" dirty="0">
                <a:latin typeface="Open Sans"/>
                <a:cs typeface="Open Sans"/>
              </a:rPr>
              <a:t>this  </a:t>
            </a:r>
            <a:r>
              <a:rPr sz="900" b="1" spc="15" dirty="0">
                <a:latin typeface="Open Sans"/>
                <a:cs typeface="Open Sans"/>
              </a:rPr>
              <a:t>problem </a:t>
            </a:r>
            <a:r>
              <a:rPr sz="900" b="1" spc="5" dirty="0">
                <a:latin typeface="Open Sans"/>
                <a:cs typeface="Open Sans"/>
              </a:rPr>
              <a:t>- </a:t>
            </a:r>
            <a:r>
              <a:rPr sz="900" b="1" spc="10" dirty="0">
                <a:latin typeface="Open Sans"/>
                <a:cs typeface="Open Sans"/>
              </a:rPr>
              <a:t>describe </a:t>
            </a:r>
            <a:r>
              <a:rPr sz="900" b="1" spc="15" dirty="0">
                <a:latin typeface="Open Sans"/>
                <a:cs typeface="Open Sans"/>
              </a:rPr>
              <a:t>the  groups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people that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it  </a:t>
            </a:r>
            <a:r>
              <a:rPr sz="900" b="1" spc="15" dirty="0">
                <a:latin typeface="Open Sans"/>
                <a:cs typeface="Open Sans"/>
              </a:rPr>
              <a:t>impacts </a:t>
            </a:r>
            <a:r>
              <a:rPr sz="900" b="1" spc="5" dirty="0">
                <a:latin typeface="Open Sans"/>
                <a:cs typeface="Open Sans"/>
              </a:rPr>
              <a:t>- </a:t>
            </a:r>
            <a:r>
              <a:rPr sz="900" b="1" spc="10" dirty="0">
                <a:latin typeface="Open Sans"/>
                <a:cs typeface="Open Sans"/>
              </a:rPr>
              <a:t>are there  different </a:t>
            </a:r>
            <a:r>
              <a:rPr sz="900" b="1" spc="15" dirty="0">
                <a:latin typeface="Open Sans"/>
                <a:cs typeface="Open Sans"/>
              </a:rPr>
              <a:t>groups?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129" y="6220421"/>
            <a:ext cx="1416050" cy="1332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95"/>
              </a:spcBef>
            </a:pPr>
            <a:r>
              <a:rPr sz="900" b="1" spc="15" dirty="0">
                <a:latin typeface="Open Sans"/>
                <a:cs typeface="Open Sans"/>
              </a:rPr>
              <a:t>Check the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assumptions  you are making  between each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the  two boxes above. Are  they </a:t>
            </a:r>
            <a:r>
              <a:rPr sz="900" b="1" spc="10" dirty="0">
                <a:latin typeface="Open Sans"/>
                <a:cs typeface="Open Sans"/>
              </a:rPr>
              <a:t>logical? Is </a:t>
            </a:r>
            <a:r>
              <a:rPr sz="900" b="1" spc="15" dirty="0">
                <a:latin typeface="Open Sans"/>
                <a:cs typeface="Open Sans"/>
              </a:rPr>
              <a:t>there  reasonable evidence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  </a:t>
            </a:r>
            <a:r>
              <a:rPr sz="900" b="1" spc="15" dirty="0">
                <a:latin typeface="Open Sans"/>
                <a:cs typeface="Open Sans"/>
              </a:rPr>
              <a:t>support </a:t>
            </a:r>
            <a:r>
              <a:rPr sz="900" b="1" spc="10" dirty="0">
                <a:latin typeface="Open Sans"/>
                <a:cs typeface="Open Sans"/>
              </a:rPr>
              <a:t>their  </a:t>
            </a:r>
            <a:r>
              <a:rPr sz="900" b="1" spc="15" dirty="0">
                <a:latin typeface="Open Sans"/>
                <a:cs typeface="Open Sans"/>
              </a:rPr>
              <a:t>connection?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6100" y="5887924"/>
            <a:ext cx="852169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100"/>
              </a:spcBef>
            </a:pP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your</a:t>
            </a:r>
            <a:r>
              <a:rPr sz="800" b="0" spc="-40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planned  </a:t>
            </a:r>
            <a:r>
              <a:rPr sz="800" b="0" spc="5" dirty="0">
                <a:latin typeface="Open Sans Light"/>
                <a:cs typeface="Open Sans Light"/>
              </a:rPr>
              <a:t>actions </a:t>
            </a:r>
            <a:r>
              <a:rPr sz="800" b="0" spc="0" dirty="0">
                <a:latin typeface="Open Sans Light"/>
                <a:cs typeface="Open Sans Light"/>
              </a:rPr>
              <a:t>likely </a:t>
            </a:r>
            <a:r>
              <a:rPr sz="800" b="0" spc="10" dirty="0">
                <a:latin typeface="Open Sans Light"/>
                <a:cs typeface="Open Sans Light"/>
              </a:rPr>
              <a:t>to  </a:t>
            </a:r>
            <a:r>
              <a:rPr sz="800" b="0" spc="5" dirty="0">
                <a:latin typeface="Open Sans Light"/>
                <a:cs typeface="Open Sans Light"/>
              </a:rPr>
              <a:t>achieve </a:t>
            </a:r>
            <a:r>
              <a:rPr sz="800" b="0" spc="10" dirty="0">
                <a:latin typeface="Open Sans Light"/>
                <a:cs typeface="Open Sans Light"/>
              </a:rPr>
              <a:t>your  intended  outcomes?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8535" y="1751963"/>
            <a:ext cx="323849" cy="428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0662"/>
            <a:ext cx="9910762" cy="6072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9835"/>
            <a:ext cx="7161517" cy="633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2109" y="1450974"/>
            <a:ext cx="8336278" cy="6095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0524" y="1968499"/>
            <a:ext cx="461009" cy="60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79" y="2871469"/>
            <a:ext cx="3026408" cy="3289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" y="3218179"/>
            <a:ext cx="271767" cy="39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1430" y="5667387"/>
            <a:ext cx="1598294" cy="14604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5525" y="3631563"/>
            <a:ext cx="285737" cy="382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264" y="4110353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264" y="4399913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264" y="3820793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64" y="5018403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64" y="5307963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264" y="4728843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20083" y="2693668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1363" y="3563620"/>
            <a:ext cx="171438" cy="173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1363" y="3852545"/>
            <a:ext cx="171438" cy="173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1363" y="3274059"/>
            <a:ext cx="171438" cy="173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0434" y="6818627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0434" y="7107552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0434" y="6529068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5867" y="4403725"/>
            <a:ext cx="171439" cy="173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95867" y="4693283"/>
            <a:ext cx="17143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95868" y="4114800"/>
            <a:ext cx="171439" cy="1739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345" y="1614182"/>
            <a:ext cx="1435097" cy="1322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975602" y="159512"/>
            <a:ext cx="28625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0" dirty="0">
                <a:latin typeface="Bryndan Write"/>
                <a:cs typeface="Bryndan Write"/>
              </a:rPr>
              <a:t>Use </a:t>
            </a:r>
            <a:r>
              <a:rPr sz="2050" b="0" spc="-5" dirty="0">
                <a:latin typeface="Bryndan Write"/>
                <a:cs typeface="Bryndan Write"/>
              </a:rPr>
              <a:t>this </a:t>
            </a:r>
            <a:r>
              <a:rPr sz="2050" b="0" dirty="0">
                <a:latin typeface="Bryndan Write"/>
                <a:cs typeface="Bryndan Write"/>
              </a:rPr>
              <a:t>tool to:</a:t>
            </a:r>
            <a:r>
              <a:rPr sz="2050" b="0" spc="-80" dirty="0">
                <a:latin typeface="Bryndan Write"/>
                <a:cs typeface="Bryndan Write"/>
              </a:rPr>
              <a:t> </a:t>
            </a:r>
            <a:r>
              <a:rPr sz="2050" b="0" spc="-5" dirty="0">
                <a:latin typeface="Bryndan Write"/>
                <a:cs typeface="Bryndan Write"/>
              </a:rPr>
              <a:t>identify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75602" y="363043"/>
            <a:ext cx="2282190" cy="71310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65100"/>
              </a:lnSpc>
              <a:spcBef>
                <a:spcPts val="960"/>
              </a:spcBef>
            </a:pPr>
            <a:r>
              <a:rPr sz="2050" spc="-5" dirty="0">
                <a:latin typeface="Bryndan Write"/>
                <a:cs typeface="Bryndan Write"/>
              </a:rPr>
              <a:t>your key</a:t>
            </a:r>
            <a:r>
              <a:rPr sz="2050" spc="-4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ecosystem  stakeholders.</a:t>
            </a:r>
            <a:endParaRPr sz="2050">
              <a:latin typeface="Bryndan Write"/>
              <a:cs typeface="Bryndan Write"/>
            </a:endParaRPr>
          </a:p>
          <a:p>
            <a:pPr marL="48895">
              <a:lnSpc>
                <a:spcPct val="100000"/>
              </a:lnSpc>
              <a:spcBef>
                <a:spcPts val="150"/>
              </a:spcBef>
            </a:pPr>
            <a:r>
              <a:rPr sz="1000" b="0" spc="15" dirty="0">
                <a:latin typeface="Open Sans Light"/>
                <a:cs typeface="Open Sans Light"/>
              </a:rPr>
              <a:t>(based </a:t>
            </a:r>
            <a:r>
              <a:rPr sz="1000" b="0" spc="25" dirty="0">
                <a:latin typeface="Open Sans Light"/>
                <a:cs typeface="Open Sans Light"/>
              </a:rPr>
              <a:t>on </a:t>
            </a:r>
            <a:r>
              <a:rPr sz="1000" b="0" spc="15" dirty="0">
                <a:latin typeface="Open Sans Light"/>
                <a:cs typeface="Open Sans Light"/>
              </a:rPr>
              <a:t>Bloom </a:t>
            </a:r>
            <a:r>
              <a:rPr sz="1000" b="0" spc="25" dirty="0">
                <a:latin typeface="Open Sans Light"/>
                <a:cs typeface="Open Sans Light"/>
              </a:rPr>
              <a:t>&amp; Dees</a:t>
            </a:r>
            <a:r>
              <a:rPr sz="1000" b="0" spc="-4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2008)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2590" y="286004"/>
            <a:ext cx="5462270" cy="1828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8895" marR="5080" indent="-36830">
              <a:lnSpc>
                <a:spcPts val="4960"/>
              </a:lnSpc>
              <a:spcBef>
                <a:spcPts val="780"/>
              </a:spcBef>
            </a:pPr>
            <a:r>
              <a:rPr sz="4650" b="1" spc="-5" dirty="0">
                <a:latin typeface="Arial"/>
                <a:cs typeface="Arial"/>
              </a:rPr>
              <a:t>ECOSYSTEM &amp;  </a:t>
            </a:r>
            <a:r>
              <a:rPr sz="4650" b="1" spc="-390" dirty="0">
                <a:latin typeface="Arial"/>
                <a:cs typeface="Arial"/>
              </a:rPr>
              <a:t>STAKEHOLDER</a:t>
            </a:r>
            <a:r>
              <a:rPr sz="4650" b="1" spc="-330" dirty="0">
                <a:latin typeface="Arial"/>
                <a:cs typeface="Arial"/>
              </a:rPr>
              <a:t> </a:t>
            </a:r>
            <a:r>
              <a:rPr sz="4650" b="1" spc="-40" dirty="0">
                <a:latin typeface="Arial"/>
                <a:cs typeface="Arial"/>
              </a:rPr>
              <a:t>MAP</a:t>
            </a:r>
            <a:endParaRPr sz="46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675"/>
              </a:spcBef>
            </a:pPr>
            <a:r>
              <a:rPr sz="1600" spc="-5" dirty="0">
                <a:latin typeface="Bryndan Write"/>
                <a:cs typeface="Bryndan Write"/>
              </a:rPr>
              <a:t>Topic </a:t>
            </a:r>
            <a:r>
              <a:rPr sz="1600" dirty="0">
                <a:latin typeface="Bryndan Write"/>
                <a:cs typeface="Bryndan Write"/>
              </a:rPr>
              <a:t>2: </a:t>
            </a:r>
            <a:r>
              <a:rPr sz="1600" spc="-5" dirty="0">
                <a:latin typeface="Bryndan Write"/>
                <a:cs typeface="Bryndan Write"/>
              </a:rPr>
              <a:t>Designing</a:t>
            </a:r>
            <a:r>
              <a:rPr sz="1600" spc="-1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for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881" y="2066820"/>
            <a:ext cx="1892935" cy="4914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300"/>
              </a:spcBef>
            </a:pPr>
            <a:r>
              <a:rPr sz="1600" dirty="0">
                <a:latin typeface="Bryndan Write"/>
                <a:cs typeface="Bryndan Write"/>
              </a:rPr>
              <a:t>impact</a:t>
            </a:r>
            <a:r>
              <a:rPr sz="1600" spc="-6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Fundamentals  exercise </a:t>
            </a:r>
            <a:r>
              <a:rPr sz="1600" dirty="0">
                <a:latin typeface="Bryndan Write"/>
                <a:cs typeface="Bryndan Write"/>
              </a:rPr>
              <a:t>#:</a:t>
            </a:r>
            <a:r>
              <a:rPr sz="1600" spc="-2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5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3701" y="2117090"/>
            <a:ext cx="1061085" cy="374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250"/>
              </a:spcBef>
            </a:pP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Government  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st</a:t>
            </a: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a</a:t>
            </a:r>
            <a:r>
              <a:rPr sz="1200" b="0" spc="20" dirty="0">
                <a:solidFill>
                  <a:srgbClr val="0D121A"/>
                </a:solidFill>
                <a:latin typeface="Open Sans Light"/>
                <a:cs typeface="Open Sans Light"/>
              </a:rPr>
              <a:t>k</a:t>
            </a: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eho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lder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s</a:t>
            </a:r>
            <a:r>
              <a:rPr sz="1200" b="0" spc="5" dirty="0">
                <a:solidFill>
                  <a:srgbClr val="0D121A"/>
                </a:solidFill>
                <a:latin typeface="Open Sans Light"/>
                <a:cs typeface="Open Sans Light"/>
              </a:rPr>
              <a:t>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73773" y="1853064"/>
            <a:ext cx="25400" cy="1384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800" b="0" spc="0" dirty="0">
                <a:latin typeface="Open Sans Light"/>
                <a:cs typeface="Open Sans Light"/>
              </a:rPr>
              <a:t>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3559" y="3193034"/>
            <a:ext cx="2476500" cy="5410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just">
              <a:lnSpc>
                <a:spcPts val="1310"/>
              </a:lnSpc>
              <a:spcBef>
                <a:spcPts val="250"/>
              </a:spcBef>
            </a:pP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Resource</a:t>
            </a:r>
            <a:r>
              <a:rPr sz="1200" b="0" spc="-4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providers</a:t>
            </a:r>
            <a:r>
              <a:rPr sz="1200" b="0" spc="-5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-</a:t>
            </a:r>
            <a:r>
              <a:rPr sz="1200" b="0" spc="-4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the</a:t>
            </a:r>
            <a:r>
              <a:rPr sz="1200" b="0" spc="-40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providers  of </a:t>
            </a: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knowledge,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networks, finance </a:t>
            </a:r>
            <a:r>
              <a:rPr sz="1200" b="0" spc="30" dirty="0">
                <a:solidFill>
                  <a:srgbClr val="0D121A"/>
                </a:solidFill>
                <a:latin typeface="Open Sans Light"/>
                <a:cs typeface="Open Sans Light"/>
              </a:rPr>
              <a:t>&amp; 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funding,</a:t>
            </a:r>
            <a:r>
              <a:rPr sz="1200" b="0" spc="-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etc...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3188" y="3432302"/>
            <a:ext cx="141859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" dirty="0">
                <a:latin typeface="Arial"/>
                <a:cs typeface="Arial"/>
              </a:rPr>
              <a:t>Social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Enterprise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70758" y="3952747"/>
            <a:ext cx="15570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Our </a:t>
            </a:r>
            <a:r>
              <a:rPr sz="1050" b="0" spc="30" dirty="0">
                <a:solidFill>
                  <a:srgbClr val="0D121A"/>
                </a:solidFill>
                <a:latin typeface="Open Sans Light"/>
                <a:cs typeface="Open Sans Light"/>
              </a:rPr>
              <a:t>social </a:t>
            </a: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purpose</a:t>
            </a:r>
            <a:r>
              <a:rPr sz="1050" b="0" spc="-2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05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is....</a:t>
            </a:r>
            <a:endParaRPr sz="1050">
              <a:latin typeface="Open Sans Light"/>
              <a:cs typeface="Open Sans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70758" y="4741417"/>
            <a:ext cx="14687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0" spc="60" dirty="0">
                <a:solidFill>
                  <a:srgbClr val="0D121A"/>
                </a:solidFill>
                <a:latin typeface="Open Sans Light"/>
                <a:cs typeface="Open Sans Light"/>
              </a:rPr>
              <a:t>We </a:t>
            </a: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do </a:t>
            </a:r>
            <a:r>
              <a:rPr sz="1050" b="0" spc="30" dirty="0">
                <a:solidFill>
                  <a:srgbClr val="0D121A"/>
                </a:solidFill>
                <a:latin typeface="Open Sans Light"/>
                <a:cs typeface="Open Sans Light"/>
              </a:rPr>
              <a:t>this </a:t>
            </a: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by</a:t>
            </a:r>
            <a:r>
              <a:rPr sz="1050" b="0" spc="-7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05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selling...</a:t>
            </a:r>
            <a:endParaRPr sz="1050">
              <a:latin typeface="Open Sans Light"/>
              <a:cs typeface="Open Sans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01359" y="2986532"/>
            <a:ext cx="920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Customers...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38114" y="5067554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Beneficiaries...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81392" y="3779011"/>
            <a:ext cx="1029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Competitors...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32631" y="5828443"/>
            <a:ext cx="1174750" cy="74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18300"/>
              </a:lnSpc>
              <a:spcBef>
                <a:spcPts val="105"/>
              </a:spcBef>
            </a:pPr>
            <a:r>
              <a:rPr sz="800" b="0" spc="5" dirty="0">
                <a:latin typeface="Open Sans Light"/>
                <a:cs typeface="Open Sans Light"/>
              </a:rPr>
              <a:t>Write </a:t>
            </a:r>
            <a:r>
              <a:rPr sz="800" b="0" spc="10" dirty="0">
                <a:latin typeface="Open Sans Light"/>
                <a:cs typeface="Open Sans Light"/>
              </a:rPr>
              <a:t>down your  ecosystem  </a:t>
            </a:r>
            <a:r>
              <a:rPr sz="800" b="0" spc="5" dirty="0">
                <a:latin typeface="Open Sans Light"/>
                <a:cs typeface="Open Sans Light"/>
              </a:rPr>
              <a:t>stakeholders. </a:t>
            </a:r>
            <a:r>
              <a:rPr sz="800" b="0" spc="10" dirty="0">
                <a:latin typeface="Open Sans Light"/>
                <a:cs typeface="Open Sans Light"/>
              </a:rPr>
              <a:t>These </a:t>
            </a:r>
            <a:r>
              <a:rPr sz="800" b="0" spc="5" dirty="0">
                <a:latin typeface="Open Sans Light"/>
                <a:cs typeface="Open Sans Light"/>
              </a:rPr>
              <a:t>are  </a:t>
            </a:r>
            <a:r>
              <a:rPr sz="800" b="0" spc="0" dirty="0">
                <a:latin typeface="Open Sans Light"/>
                <a:cs typeface="Open Sans Light"/>
              </a:rPr>
              <a:t>likely </a:t>
            </a:r>
            <a:r>
              <a:rPr sz="800" b="0" spc="10" dirty="0">
                <a:latin typeface="Open Sans Light"/>
                <a:cs typeface="Open Sans Light"/>
              </a:rPr>
              <a:t>to change </a:t>
            </a:r>
            <a:r>
              <a:rPr sz="800" b="0" spc="5" dirty="0">
                <a:latin typeface="Open Sans Light"/>
                <a:cs typeface="Open Sans Light"/>
              </a:rPr>
              <a:t>over  time!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4150" y="1685925"/>
            <a:ext cx="1209675" cy="8445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84455" algn="ctr">
              <a:lnSpc>
                <a:spcPct val="113599"/>
              </a:lnSpc>
              <a:spcBef>
                <a:spcPts val="290"/>
              </a:spcBef>
            </a:pPr>
            <a:r>
              <a:rPr sz="700" b="0" spc="-5" dirty="0">
                <a:latin typeface="Open Sans Light"/>
                <a:cs typeface="Open Sans Light"/>
              </a:rPr>
              <a:t>Beneficiaries benefit</a:t>
            </a:r>
            <a:r>
              <a:rPr sz="700" b="0" spc="-35" dirty="0">
                <a:latin typeface="Open Sans Light"/>
                <a:cs typeface="Open Sans Light"/>
              </a:rPr>
              <a:t> </a:t>
            </a:r>
            <a:r>
              <a:rPr sz="700" b="0" spc="-5" dirty="0">
                <a:latin typeface="Open Sans Light"/>
                <a:cs typeface="Open Sans Light"/>
              </a:rPr>
              <a:t>from  the social</a:t>
            </a:r>
            <a:r>
              <a:rPr sz="700" b="0" spc="-15" dirty="0">
                <a:latin typeface="Open Sans Light"/>
                <a:cs typeface="Open Sans Light"/>
              </a:rPr>
              <a:t> </a:t>
            </a:r>
            <a:r>
              <a:rPr sz="700" b="0" spc="-5" dirty="0">
                <a:latin typeface="Open Sans Light"/>
                <a:cs typeface="Open Sans Light"/>
              </a:rPr>
              <a:t>purpose.</a:t>
            </a:r>
            <a:endParaRPr sz="700">
              <a:latin typeface="Open Sans Light"/>
              <a:cs typeface="Open Sans Light"/>
            </a:endParaRPr>
          </a:p>
          <a:p>
            <a:pPr marL="135255" marR="127635" indent="-635" algn="ctr">
              <a:lnSpc>
                <a:spcPct val="113599"/>
              </a:lnSpc>
            </a:pPr>
            <a:r>
              <a:rPr sz="700" b="0" spc="-5" dirty="0">
                <a:latin typeface="Open Sans Light"/>
                <a:cs typeface="Open Sans Light"/>
              </a:rPr>
              <a:t>Customers buy  products/services.  They </a:t>
            </a:r>
            <a:r>
              <a:rPr sz="700" b="0" dirty="0">
                <a:latin typeface="Open Sans Light"/>
                <a:cs typeface="Open Sans Light"/>
              </a:rPr>
              <a:t>are not </a:t>
            </a:r>
            <a:r>
              <a:rPr sz="700" b="0" spc="-5" dirty="0">
                <a:latin typeface="Open Sans Light"/>
                <a:cs typeface="Open Sans Light"/>
              </a:rPr>
              <a:t>always</a:t>
            </a:r>
            <a:r>
              <a:rPr sz="700" b="0" spc="-50" dirty="0">
                <a:latin typeface="Open Sans Light"/>
                <a:cs typeface="Open Sans Light"/>
              </a:rPr>
              <a:t> </a:t>
            </a:r>
            <a:r>
              <a:rPr sz="700" b="0" spc="-5" dirty="0">
                <a:latin typeface="Open Sans Light"/>
                <a:cs typeface="Open Sans Light"/>
              </a:rPr>
              <a:t>the  same!</a:t>
            </a:r>
            <a:endParaRPr sz="700">
              <a:latin typeface="Open Sans Light"/>
              <a:cs typeface="Open Sans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1400" y="5762625"/>
            <a:ext cx="1724025" cy="730250"/>
          </a:xfrm>
          <a:prstGeom prst="rect">
            <a:avLst/>
          </a:prstGeom>
          <a:solidFill>
            <a:srgbClr val="98D4C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 marR="116839">
              <a:lnSpc>
                <a:spcPct val="113300"/>
              </a:lnSpc>
              <a:spcBef>
                <a:spcPts val="254"/>
              </a:spcBef>
            </a:pPr>
            <a:r>
              <a:rPr sz="1200" b="0" spc="-5" dirty="0">
                <a:latin typeface="Open Sans Light"/>
                <a:cs typeface="Open Sans Light"/>
              </a:rPr>
              <a:t>Complementary  organisations </a:t>
            </a:r>
            <a:r>
              <a:rPr sz="1200" b="0" dirty="0">
                <a:latin typeface="Open Sans Light"/>
                <a:cs typeface="Open Sans Light"/>
              </a:rPr>
              <a:t>-  </a:t>
            </a:r>
            <a:r>
              <a:rPr sz="1200" b="0" spc="-5" dirty="0">
                <a:latin typeface="Open Sans Light"/>
                <a:cs typeface="Open Sans Light"/>
              </a:rPr>
              <a:t>partners </a:t>
            </a:r>
            <a:r>
              <a:rPr sz="1200" b="0" dirty="0">
                <a:latin typeface="Open Sans Light"/>
                <a:cs typeface="Open Sans Light"/>
              </a:rPr>
              <a:t>&amp;</a:t>
            </a:r>
            <a:r>
              <a:rPr sz="1200" b="0" spc="-35" dirty="0">
                <a:latin typeface="Open Sans Light"/>
                <a:cs typeface="Open Sans Light"/>
              </a:rPr>
              <a:t> </a:t>
            </a:r>
            <a:r>
              <a:rPr sz="1200" b="0" spc="-5" dirty="0">
                <a:latin typeface="Open Sans Light"/>
                <a:cs typeface="Open Sans Light"/>
              </a:rPr>
              <a:t>suppliers...</a:t>
            </a:r>
            <a:endParaRPr sz="12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3112</Words>
  <Application>Microsoft Office PowerPoint</Application>
  <PresentationFormat>Custom</PresentationFormat>
  <Paragraphs>354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Bryndan Write</vt:lpstr>
      <vt:lpstr>Calibri</vt:lpstr>
      <vt:lpstr>Lucida Sans Unicode</vt:lpstr>
      <vt:lpstr>Open Sans</vt:lpstr>
      <vt:lpstr>Open Sans Light</vt:lpstr>
      <vt:lpstr>Times New Roman</vt:lpstr>
      <vt:lpstr>Office Theme</vt:lpstr>
      <vt:lpstr>Workbook</vt:lpstr>
      <vt:lpstr>socialstartupstudio.com.au</vt:lpstr>
      <vt:lpstr>How to use this Workbook This Workbook accompanies The Studio's Social Enterprise Fundamentals Program.</vt:lpstr>
      <vt:lpstr>CONTENTS</vt:lpstr>
      <vt:lpstr>SOCIAL ENTERPRISE  TYPES</vt:lpstr>
      <vt:lpstr>CAUSES MAP Topic 2: Designing for impact  Fundamentals exercise #: 2</vt:lpstr>
      <vt:lpstr>PROBLEM  DEFINITION</vt:lpstr>
      <vt:lpstr>THEORY OF CHANGE</vt:lpstr>
      <vt:lpstr>Use this tool to: identify</vt:lpstr>
      <vt:lpstr>Use this tool to: think</vt:lpstr>
      <vt:lpstr>ECONOMIC VALUE  PROPOSITION  ANALYSIS Topic 3: Social Enterprise Business Model Elements  Fundamentals exercise #: 7</vt:lpstr>
      <vt:lpstr>SOCIAL VALUE  PROPOSITION  ANALYSIS Topic 3: Social Enterprise Business Model Elements  Fundamentals exercise #: 8</vt:lpstr>
      <vt:lpstr>SE BUSINESS MODEL</vt:lpstr>
      <vt:lpstr>ESTABLISHMENT  COSTS ESTIMATOR Topic 4: Thinking about feasibility  Fundamentals exercise #: 10</vt:lpstr>
      <vt:lpstr>OPERATING INCOME</vt:lpstr>
      <vt:lpstr>OPERATING EXPENSES  ESTIMATOR</vt:lpstr>
      <vt:lpstr>INITIAL FINANCIAL  FEASIBILITY  ASSESSMENT Topic 4: Thinking about feasibility  Fundamentals exercise #: 13</vt:lpstr>
      <vt:lpstr>WHAT'S NEXT?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</dc:title>
  <dc:creator>Libby Ward-Christie</dc:creator>
  <cp:lastModifiedBy>Emma Riseley</cp:lastModifiedBy>
  <cp:revision>4</cp:revision>
  <dcterms:created xsi:type="dcterms:W3CDTF">2023-06-14T05:00:39Z</dcterms:created>
  <dcterms:modified xsi:type="dcterms:W3CDTF">2023-06-15T05:29:57Z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2023-06-14T00:00:00Z</vt:filetime>
  </property>
  <property fmtid="{D5CDD505-2E9C-101B-9397-08002B2CF9AE}" pid="3" name="Creator">
    <vt:lpwstr>Acrobat PDFMaker 18 for Word</vt:lpwstr>
  </property>
  <property fmtid="{D5CDD505-2E9C-101B-9397-08002B2CF9AE}" pid="4" name="LastSaved">
    <vt:filetime>2023-06-14T00:00:00Z</vt:filetime>
  </property>
</Properties>
</file>